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2"/>
    <p:sldMasterId id="2147483688" r:id="rId3"/>
  </p:sldMasterIdLst>
  <p:notesMasterIdLst>
    <p:notesMasterId r:id="rId50"/>
  </p:notesMasterIdLst>
  <p:sldIdLst>
    <p:sldId id="288" r:id="rId4"/>
    <p:sldId id="289" r:id="rId5"/>
    <p:sldId id="277" r:id="rId6"/>
    <p:sldId id="285" r:id="rId7"/>
    <p:sldId id="286" r:id="rId8"/>
    <p:sldId id="287" r:id="rId9"/>
    <p:sldId id="279" r:id="rId10"/>
    <p:sldId id="280" r:id="rId11"/>
    <p:sldId id="281" r:id="rId12"/>
    <p:sldId id="282" r:id="rId13"/>
    <p:sldId id="283" r:id="rId14"/>
    <p:sldId id="284" r:id="rId15"/>
    <p:sldId id="256" r:id="rId16"/>
    <p:sldId id="275" r:id="rId17"/>
    <p:sldId id="257" r:id="rId18"/>
    <p:sldId id="258" r:id="rId19"/>
    <p:sldId id="259" r:id="rId20"/>
    <p:sldId id="276" r:id="rId21"/>
    <p:sldId id="306" r:id="rId22"/>
    <p:sldId id="299" r:id="rId23"/>
    <p:sldId id="300" r:id="rId24"/>
    <p:sldId id="301" r:id="rId25"/>
    <p:sldId id="302" r:id="rId26"/>
    <p:sldId id="303" r:id="rId27"/>
    <p:sldId id="304" r:id="rId28"/>
    <p:sldId id="305" r:id="rId29"/>
    <p:sldId id="263" r:id="rId30"/>
    <p:sldId id="307" r:id="rId31"/>
    <p:sldId id="308" r:id="rId32"/>
    <p:sldId id="309" r:id="rId33"/>
    <p:sldId id="310" r:id="rId34"/>
    <p:sldId id="311" r:id="rId35"/>
    <p:sldId id="312" r:id="rId36"/>
    <p:sldId id="313" r:id="rId37"/>
    <p:sldId id="314" r:id="rId38"/>
    <p:sldId id="274" r:id="rId39"/>
    <p:sldId id="265" r:id="rId40"/>
    <p:sldId id="266" r:id="rId41"/>
    <p:sldId id="267" r:id="rId42"/>
    <p:sldId id="268" r:id="rId43"/>
    <p:sldId id="269" r:id="rId44"/>
    <p:sldId id="270" r:id="rId45"/>
    <p:sldId id="271" r:id="rId46"/>
    <p:sldId id="272" r:id="rId47"/>
    <p:sldId id="273" r:id="rId48"/>
    <p:sldId id="298"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571" autoAdjust="0"/>
  </p:normalViewPr>
  <p:slideViewPr>
    <p:cSldViewPr showGuides="1">
      <p:cViewPr>
        <p:scale>
          <a:sx n="101" d="100"/>
          <a:sy n="101" d="100"/>
        </p:scale>
        <p:origin x="-1296" y="-66"/>
      </p:cViewPr>
      <p:guideLst>
        <p:guide orient="horz" pos="2160"/>
        <p:guide pos="2880"/>
      </p:guideLst>
    </p:cSldViewPr>
  </p:slideViewPr>
  <p:notesTextViewPr>
    <p:cViewPr>
      <p:scale>
        <a:sx n="1" d="1"/>
        <a:sy n="1" d="1"/>
      </p:scale>
      <p:origin x="0" y="0"/>
    </p:cViewPr>
  </p:notesTextViewPr>
  <p:sorterViewPr>
    <p:cViewPr>
      <p:scale>
        <a:sx n="125" d="100"/>
        <a:sy n="125" d="100"/>
      </p:scale>
      <p:origin x="0" y="26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975286-F07F-46B9-A714-254515D66CB6}" type="datetimeFigureOut">
              <a:rPr lang="en-US" smtClean="0"/>
              <a:t>12/3/2015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A39637-53F4-4D96-BDB3-92746FBA1EB6}" type="slidenum">
              <a:rPr lang="en-US" smtClean="0"/>
              <a:t>‹#›</a:t>
            </a:fld>
            <a:endParaRPr lang="en-US"/>
          </a:p>
        </p:txBody>
      </p:sp>
    </p:spTree>
    <p:extLst>
      <p:ext uri="{BB962C8B-B14F-4D97-AF65-F5344CB8AC3E}">
        <p14:creationId xmlns:p14="http://schemas.microsoft.com/office/powerpoint/2010/main" val="3985928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EB10F5-4A01-2249-B3C0-91ECB78FDA80}" type="slidenum">
              <a:rPr lang="en-US" smtClean="0"/>
              <a:t>8</a:t>
            </a:fld>
            <a:endParaRPr lang="en-US"/>
          </a:p>
        </p:txBody>
      </p:sp>
    </p:spTree>
    <p:extLst>
      <p:ext uri="{BB962C8B-B14F-4D97-AF65-F5344CB8AC3E}">
        <p14:creationId xmlns:p14="http://schemas.microsoft.com/office/powerpoint/2010/main" val="1820293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A39637-53F4-4D96-BDB3-92746FBA1EB6}" type="slidenum">
              <a:rPr lang="en-US" smtClean="0"/>
              <a:t>36</a:t>
            </a:fld>
            <a:endParaRPr lang="en-US"/>
          </a:p>
        </p:txBody>
      </p:sp>
    </p:spTree>
    <p:extLst>
      <p:ext uri="{BB962C8B-B14F-4D97-AF65-F5344CB8AC3E}">
        <p14:creationId xmlns:p14="http://schemas.microsoft.com/office/powerpoint/2010/main" val="3928248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A39637-53F4-4D96-BDB3-92746FBA1EB6}" type="slidenum">
              <a:rPr lang="en-US" smtClean="0"/>
              <a:t>45</a:t>
            </a:fld>
            <a:endParaRPr lang="en-US"/>
          </a:p>
        </p:txBody>
      </p:sp>
    </p:spTree>
    <p:extLst>
      <p:ext uri="{BB962C8B-B14F-4D97-AF65-F5344CB8AC3E}">
        <p14:creationId xmlns:p14="http://schemas.microsoft.com/office/powerpoint/2010/main" val="1655810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4274C6-977F-430E-8610-9AD7AAE61660}" type="slidenum">
              <a:rPr lang="en-US" smtClean="0"/>
              <a:pPr/>
              <a:t>46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A39637-53F4-4D96-BDB3-92746FBA1EB6}" type="slidenum">
              <a:rPr lang="en-US" smtClean="0"/>
              <a:t>9</a:t>
            </a:fld>
            <a:endParaRPr lang="en-US"/>
          </a:p>
        </p:txBody>
      </p:sp>
    </p:spTree>
    <p:extLst>
      <p:ext uri="{BB962C8B-B14F-4D97-AF65-F5344CB8AC3E}">
        <p14:creationId xmlns:p14="http://schemas.microsoft.com/office/powerpoint/2010/main" val="250087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A39637-53F4-4D96-BDB3-92746FBA1EB6}" type="slidenum">
              <a:rPr lang="en-US" smtClean="0"/>
              <a:t>10</a:t>
            </a:fld>
            <a:endParaRPr lang="en-US"/>
          </a:p>
        </p:txBody>
      </p:sp>
    </p:spTree>
    <p:extLst>
      <p:ext uri="{BB962C8B-B14F-4D97-AF65-F5344CB8AC3E}">
        <p14:creationId xmlns:p14="http://schemas.microsoft.com/office/powerpoint/2010/main" val="778297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EB10F5-4A01-2249-B3C0-91ECB78FDA80}" type="slidenum">
              <a:rPr lang="en-US" smtClean="0"/>
              <a:t>11</a:t>
            </a:fld>
            <a:endParaRPr lang="en-US"/>
          </a:p>
        </p:txBody>
      </p:sp>
    </p:spTree>
    <p:extLst>
      <p:ext uri="{BB962C8B-B14F-4D97-AF65-F5344CB8AC3E}">
        <p14:creationId xmlns:p14="http://schemas.microsoft.com/office/powerpoint/2010/main" val="1912414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A39637-53F4-4D96-BDB3-92746FBA1EB6}" type="slidenum">
              <a:rPr lang="en-US" smtClean="0"/>
              <a:t>12</a:t>
            </a:fld>
            <a:endParaRPr lang="en-US"/>
          </a:p>
        </p:txBody>
      </p:sp>
    </p:spTree>
    <p:extLst>
      <p:ext uri="{BB962C8B-B14F-4D97-AF65-F5344CB8AC3E}">
        <p14:creationId xmlns:p14="http://schemas.microsoft.com/office/powerpoint/2010/main" val="3618288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914400" lvl="2" indent="0">
              <a:buFont typeface="Arial" pitchFamily="34" charset="0"/>
              <a:buNone/>
            </a:pPr>
            <a:endParaRPr lang="en-US" sz="14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Blokus- </a:t>
            </a:r>
          </a:p>
          <a:p>
            <a:pPr rtl="0">
              <a:spcBef>
                <a:spcPts val="0"/>
              </a:spcBef>
              <a:buNone/>
            </a:pPr>
            <a:r>
              <a:rPr lang="en" dirty="0"/>
              <a:t>Rumis 3-d version of blockus. Extremely popular with my students. 2-4 players </a:t>
            </a:r>
          </a:p>
          <a:p>
            <a:pPr rtl="0">
              <a:spcBef>
                <a:spcPts val="0"/>
              </a:spcBef>
              <a:buNone/>
            </a:pPr>
            <a:endParaRPr dirty="0"/>
          </a:p>
          <a:p>
            <a:pPr>
              <a:spcBef>
                <a:spcPts val="0"/>
              </a:spcBef>
              <a:buNone/>
            </a:pPr>
            <a:r>
              <a:rPr lang="en" dirty="0"/>
              <a:t>Quoridor- simple strategy game. Try to get your piece to the other side. Your opponent can place fences to block you and you the same. Quick thinking for two and very fun with four players.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Blink- very fast and very portable. Develops observational skills and builds hand eye coordination. Because of the fast nature of the game, It can be addictive. Great for all ages. Playing with younger children? Use fewer cards. Can be played with 2-4 players. </a:t>
            </a:r>
          </a:p>
          <a:p>
            <a:pPr rtl="0">
              <a:spcBef>
                <a:spcPts val="0"/>
              </a:spcBef>
              <a:buNone/>
            </a:pPr>
            <a:endParaRPr dirty="0"/>
          </a:p>
          <a:p>
            <a:pPr rtl="0">
              <a:spcBef>
                <a:spcPts val="0"/>
              </a:spcBef>
              <a:buNone/>
            </a:pPr>
            <a:r>
              <a:rPr lang="en" dirty="0"/>
              <a:t>Set- no turn taking in this game. Builds Players look for three cards that have either all attributes the same or different. develops </a:t>
            </a:r>
          </a:p>
          <a:p>
            <a:pPr>
              <a:spcBef>
                <a:spcPts val="0"/>
              </a:spcBef>
              <a:buNone/>
            </a:pPr>
            <a:r>
              <a:rPr lang="en" dirty="0"/>
              <a:t>Online version and new micro version fits in your pocket.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5EF05EF-6168-407F-8025-E41839E12504}" type="datetimeFigureOut">
              <a:rPr lang="en-US" smtClean="0"/>
              <a:pPr/>
              <a:t>12/3/2015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A1C692C-4F2D-45F6-A9A8-8A3A8FE27806}"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EF05EF-6168-407F-8025-E41839E12504}" type="datetimeFigureOut">
              <a:rPr lang="en-US" smtClean="0"/>
              <a:pPr/>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C692C-4F2D-45F6-A9A8-8A3A8FE2780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A1C692C-4F2D-45F6-A9A8-8A3A8FE27806}"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EF05EF-6168-407F-8025-E41839E12504}" type="datetimeFigureOut">
              <a:rPr lang="en-US" smtClean="0"/>
              <a:pPr/>
              <a:t>12/3/2015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1" y="593367"/>
            <a:ext cx="8520599" cy="763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311701" y="1536633"/>
            <a:ext cx="3999899" cy="45552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2" name="Shape 22"/>
          <p:cNvSpPr txBox="1">
            <a:spLocks noGrp="1"/>
          </p:cNvSpPr>
          <p:nvPr>
            <p:ph type="body" idx="2"/>
          </p:nvPr>
        </p:nvSpPr>
        <p:spPr>
          <a:xfrm>
            <a:off x="4832401" y="1536633"/>
            <a:ext cx="3999899" cy="45552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3" name="Shape 23"/>
          <p:cNvSpPr txBox="1">
            <a:spLocks noGrp="1"/>
          </p:cNvSpPr>
          <p:nvPr>
            <p:ph type="sldNum" idx="12"/>
          </p:nvPr>
        </p:nvSpPr>
        <p:spPr>
          <a:xfrm>
            <a:off x="8472458" y="6217621"/>
            <a:ext cx="548699" cy="5248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940092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1" y="593367"/>
            <a:ext cx="8520599" cy="763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7" name="Shape 17"/>
          <p:cNvSpPr txBox="1">
            <a:spLocks noGrp="1"/>
          </p:cNvSpPr>
          <p:nvPr>
            <p:ph type="body" idx="1"/>
          </p:nvPr>
        </p:nvSpPr>
        <p:spPr>
          <a:xfrm>
            <a:off x="311701" y="1536633"/>
            <a:ext cx="8520599" cy="45552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sldNum" idx="12"/>
          </p:nvPr>
        </p:nvSpPr>
        <p:spPr>
          <a:xfrm>
            <a:off x="8472458" y="6217621"/>
            <a:ext cx="548699" cy="5248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163040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54EA04-7354-4C71-9A7B-34B996ED4E4A}"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029302-F117-4D6C-8754-1078F705D9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790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54EA04-7354-4C71-9A7B-34B996ED4E4A}"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029302-F117-4D6C-8754-1078F705D9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358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54EA04-7354-4C71-9A7B-34B996ED4E4A}"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029302-F117-4D6C-8754-1078F705D9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5417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54EA04-7354-4C71-9A7B-34B996ED4E4A}" type="datetimeFigureOut">
              <a:rPr lang="en-US" smtClean="0">
                <a:solidFill>
                  <a:prstClr val="black">
                    <a:tint val="75000"/>
                  </a:prstClr>
                </a:solidFill>
              </a:rPr>
              <a:pPr/>
              <a:t>12/3/2015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029302-F117-4D6C-8754-1078F705D9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4597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54EA04-7354-4C71-9A7B-34B996ED4E4A}" type="datetimeFigureOut">
              <a:rPr lang="en-US" smtClean="0">
                <a:solidFill>
                  <a:prstClr val="black">
                    <a:tint val="75000"/>
                  </a:prstClr>
                </a:solidFill>
              </a:rPr>
              <a:pPr/>
              <a:t>12/3/2015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5029302-F117-4D6C-8754-1078F705D9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8004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54EA04-7354-4C71-9A7B-34B996ED4E4A}" type="datetimeFigureOut">
              <a:rPr lang="en-US" smtClean="0">
                <a:solidFill>
                  <a:prstClr val="black">
                    <a:tint val="75000"/>
                  </a:prstClr>
                </a:solidFill>
              </a:rPr>
              <a:pPr/>
              <a:t>12/3/2015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5029302-F117-4D6C-8754-1078F705D9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459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5EF05EF-6168-407F-8025-E41839E12504}" type="datetimeFigureOut">
              <a:rPr lang="en-US" smtClean="0"/>
              <a:pPr/>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FA1C692C-4F2D-45F6-A9A8-8A3A8FE27806}"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54EA04-7354-4C71-9A7B-34B996ED4E4A}" type="datetimeFigureOut">
              <a:rPr lang="en-US" smtClean="0">
                <a:solidFill>
                  <a:prstClr val="black">
                    <a:tint val="75000"/>
                  </a:prstClr>
                </a:solidFill>
              </a:rPr>
              <a:pPr/>
              <a:t>12/3/2015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5029302-F117-4D6C-8754-1078F705D9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5821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54EA04-7354-4C71-9A7B-34B996ED4E4A}" type="datetimeFigureOut">
              <a:rPr lang="en-US" smtClean="0">
                <a:solidFill>
                  <a:prstClr val="black">
                    <a:tint val="75000"/>
                  </a:prstClr>
                </a:solidFill>
              </a:rPr>
              <a:pPr/>
              <a:t>12/3/2015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029302-F117-4D6C-8754-1078F705D9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273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54EA04-7354-4C71-9A7B-34B996ED4E4A}" type="datetimeFigureOut">
              <a:rPr lang="en-US" smtClean="0">
                <a:solidFill>
                  <a:prstClr val="black">
                    <a:tint val="75000"/>
                  </a:prstClr>
                </a:solidFill>
              </a:rPr>
              <a:pPr/>
              <a:t>12/3/2015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029302-F117-4D6C-8754-1078F705D9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9031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54EA04-7354-4C71-9A7B-34B996ED4E4A}"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029302-F117-4D6C-8754-1078F705D9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8431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54EA04-7354-4C71-9A7B-34B996ED4E4A}"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029302-F117-4D6C-8754-1078F705D9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12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F5EF05EF-6168-407F-8025-E41839E12504}" type="datetimeFigureOut">
              <a:rPr lang="en-US" smtClean="0"/>
              <a:pPr/>
              <a:t>12/3/2015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A1C692C-4F2D-45F6-A9A8-8A3A8FE27806}"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F5EF05EF-6168-407F-8025-E41839E12504}" type="datetimeFigureOut">
              <a:rPr lang="en-US" smtClean="0"/>
              <a:pPr/>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C692C-4F2D-45F6-A9A8-8A3A8FE27806}"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5EF05EF-6168-407F-8025-E41839E12504}" type="datetimeFigureOut">
              <a:rPr lang="en-US" smtClean="0"/>
              <a:pPr/>
              <a:t>12/3/2015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A1C692C-4F2D-45F6-A9A8-8A3A8FE27806}"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5EF05EF-6168-407F-8025-E41839E12504}" type="datetimeFigureOut">
              <a:rPr lang="en-US" smtClean="0"/>
              <a:pPr/>
              <a:t>12/3/2015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FA1C692C-4F2D-45F6-A9A8-8A3A8FE27806}" type="slidenum">
              <a:rPr lang="en-US" smtClean="0"/>
              <a:pPr/>
              <a:t>‹#›</a:t>
            </a:fld>
            <a:endParaRPr lang="en-US"/>
          </a:p>
        </p:txBody>
      </p:sp>
    </p:spTree>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F5EF05EF-6168-407F-8025-E41839E12504}" type="datetimeFigureOut">
              <a:rPr lang="en-US" smtClean="0"/>
              <a:pPr/>
              <a:t>12/3/2015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A1C692C-4F2D-45F6-A9A8-8A3A8FE27806}" type="slidenum">
              <a:rPr lang="en-US" smtClean="0"/>
              <a:pPr/>
              <a:t>‹#›</a:t>
            </a:fld>
            <a:endParaRPr lang="en-US"/>
          </a:p>
        </p:txBody>
      </p:sp>
    </p:spTree>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A1C692C-4F2D-45F6-A9A8-8A3A8FE27806}"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F5EF05EF-6168-407F-8025-E41839E12504}" type="datetimeFigureOut">
              <a:rPr lang="en-US" smtClean="0"/>
              <a:pPr/>
              <a:t>12/3/2015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A1C692C-4F2D-45F6-A9A8-8A3A8FE27806}"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F5EF05EF-6168-407F-8025-E41839E12504}" type="datetimeFigureOut">
              <a:rPr lang="en-US" smtClean="0"/>
              <a:pPr/>
              <a:t>12/3/2015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F5EF05EF-6168-407F-8025-E41839E12504}" type="datetimeFigureOut">
              <a:rPr lang="en-US" smtClean="0"/>
              <a:pPr/>
              <a:t>12/3/2015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A1C692C-4F2D-45F6-A9A8-8A3A8FE27806}"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spd="slow">
    <p:cover/>
  </p:transition>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54EA04-7354-4C71-9A7B-34B996ED4E4A}"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029302-F117-4D6C-8754-1078F705D9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65465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jpeg"/></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https://newsela.com/" TargetMode="External"/><Relationship Id="rId7" Type="http://schemas.openxmlformats.org/officeDocument/2006/relationships/image" Target="../media/image4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28.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hyperlink" Target="https://www.getepic.com/" TargetMode="External"/><Relationship Id="rId9" Type="http://schemas.openxmlformats.org/officeDocument/2006/relationships/image" Target="../media/image47.png"/></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hyperlink" Target="http://pbskids.org/designsquad/" TargetMode="External"/><Relationship Id="rId7"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hyperlink" Target="https://www.teachervision.com/activity/resource/5855.html" TargetMode="External"/><Relationship Id="rId4" Type="http://schemas.openxmlformats.org/officeDocument/2006/relationships/hyperlink" Target="http://www.pbs.org/parents/education/music-arts/music/"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1.jpg"/></Relationships>
</file>

<file path=ppt/slides/_rels/slide22.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63.jpg"/></Relationships>
</file>

<file path=ppt/slides/_rels/slide2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65.jpg"/></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71.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hyperlink" Target="http://ww2.kqed.org/mindshift/2014/10/08/qa-plumbing-the-mysteries-of-the-teenage-brain/" TargetMode="Externa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youtu.be/g93jXTUv_RQ" TargetMode="External"/><Relationship Id="rId3" Type="http://schemas.openxmlformats.org/officeDocument/2006/relationships/image" Target="../media/image75.jpeg"/><Relationship Id="rId7" Type="http://schemas.openxmlformats.org/officeDocument/2006/relationships/image" Target="../media/image77.jpeg"/><Relationship Id="rId2" Type="http://schemas.openxmlformats.org/officeDocument/2006/relationships/hyperlink" Target="http://www.nap.edu/openbook.php?record_id=13165&amp;page=3" TargetMode="External"/><Relationship Id="rId1" Type="http://schemas.openxmlformats.org/officeDocument/2006/relationships/slideLayout" Target="../slideLayouts/slideLayout20.xml"/><Relationship Id="rId6" Type="http://schemas.openxmlformats.org/officeDocument/2006/relationships/image" Target="../media/image76.jpeg"/><Relationship Id="rId5" Type="http://schemas.openxmlformats.org/officeDocument/2006/relationships/hyperlink" Target="http://www.education.com/science-fair/geology/" TargetMode="External"/><Relationship Id="rId4" Type="http://schemas.openxmlformats.org/officeDocument/2006/relationships/hyperlink" Target="http://www.rockhounds.com/rockshop/rockkey/#Key"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79.jpeg"/><Relationship Id="rId7" Type="http://schemas.openxmlformats.org/officeDocument/2006/relationships/image" Target="../media/image83.jpeg"/><Relationship Id="rId2" Type="http://schemas.openxmlformats.org/officeDocument/2006/relationships/image" Target="../media/image78.png"/><Relationship Id="rId1" Type="http://schemas.openxmlformats.org/officeDocument/2006/relationships/slideLayout" Target="../slideLayouts/slideLayout20.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32.xml.rels><?xml version="1.0" encoding="UTF-8" standalone="yes"?>
<Relationships xmlns="http://schemas.openxmlformats.org/package/2006/relationships"><Relationship Id="rId8" Type="http://schemas.openxmlformats.org/officeDocument/2006/relationships/hyperlink" Target="http://www.energyquest.ca.gov/projects/thermometer.html" TargetMode="External"/><Relationship Id="rId3" Type="http://schemas.openxmlformats.org/officeDocument/2006/relationships/hyperlink" Target="http://www.pbs.org/parents/crafts-for-kids/windsock-craft/" TargetMode="External"/><Relationship Id="rId7" Type="http://schemas.openxmlformats.org/officeDocument/2006/relationships/image" Target="../media/image86.gif"/><Relationship Id="rId2" Type="http://schemas.openxmlformats.org/officeDocument/2006/relationships/hyperlink" Target="http://www.glencoe.com/sec/science/activities/weather/" TargetMode="External"/><Relationship Id="rId1" Type="http://schemas.openxmlformats.org/officeDocument/2006/relationships/slideLayout" Target="../slideLayouts/slideLayout20.xml"/><Relationship Id="rId6" Type="http://schemas.openxmlformats.org/officeDocument/2006/relationships/image" Target="../media/image85.gif"/><Relationship Id="rId11" Type="http://schemas.openxmlformats.org/officeDocument/2006/relationships/hyperlink" Target="http://oceanservice.noaa.gov/education/for_fun/BuildyourownWeatherStation.pdf" TargetMode="External"/><Relationship Id="rId5" Type="http://schemas.openxmlformats.org/officeDocument/2006/relationships/hyperlink" Target="https://www.teachengineering.org/view_activity.php?url=collection/cub_/activities/cub_energy2/cub_energy2_lesson07_activity1.xml" TargetMode="External"/><Relationship Id="rId10" Type="http://schemas.openxmlformats.org/officeDocument/2006/relationships/image" Target="../media/image88.png"/><Relationship Id="rId4" Type="http://schemas.openxmlformats.org/officeDocument/2006/relationships/image" Target="../media/image84.png"/><Relationship Id="rId9" Type="http://schemas.openxmlformats.org/officeDocument/2006/relationships/image" Target="../media/image87.jpeg"/></Relationships>
</file>

<file path=ppt/slides/_rels/slide33.xml.rels><?xml version="1.0" encoding="UTF-8" standalone="yes"?>
<Relationships xmlns="http://schemas.openxmlformats.org/package/2006/relationships"><Relationship Id="rId8" Type="http://schemas.openxmlformats.org/officeDocument/2006/relationships/hyperlink" Target="http://oceanservice.noaa.gov/education/projects/makeyourownastrolabe.pdf" TargetMode="External"/><Relationship Id="rId3" Type="http://schemas.openxmlformats.org/officeDocument/2006/relationships/image" Target="../media/image90.png"/><Relationship Id="rId7" Type="http://schemas.openxmlformats.org/officeDocument/2006/relationships/image" Target="../media/image91.gif"/><Relationship Id="rId2" Type="http://schemas.openxmlformats.org/officeDocument/2006/relationships/image" Target="../media/image89.jpg"/><Relationship Id="rId1" Type="http://schemas.openxmlformats.org/officeDocument/2006/relationships/slideLayout" Target="../slideLayouts/slideLayout20.xml"/><Relationship Id="rId6" Type="http://schemas.openxmlformats.org/officeDocument/2006/relationships/hyperlink" Target="http://www.skyviewcafe.com/" TargetMode="External"/><Relationship Id="rId5" Type="http://schemas.openxmlformats.org/officeDocument/2006/relationships/hyperlink" Target="http://www.skymaps.com/downloads.html" TargetMode="External"/><Relationship Id="rId10" Type="http://schemas.openxmlformats.org/officeDocument/2006/relationships/hyperlink" Target="http://www.moonconnection.com/moon_phases_calendar.phtml" TargetMode="External"/><Relationship Id="rId4" Type="http://schemas.openxmlformats.org/officeDocument/2006/relationships/hyperlink" Target="http://www.space.com/skywatching/" TargetMode="External"/><Relationship Id="rId9" Type="http://schemas.openxmlformats.org/officeDocument/2006/relationships/image" Target="../media/image92.png"/></Relationships>
</file>

<file path=ppt/slides/_rels/slide34.xml.rels><?xml version="1.0" encoding="UTF-8" standalone="yes"?>
<Relationships xmlns="http://schemas.openxmlformats.org/package/2006/relationships"><Relationship Id="rId3" Type="http://schemas.openxmlformats.org/officeDocument/2006/relationships/hyperlink" Target="http://scifun.chem.wisc.edu/homeexpts/homeexpts.html" TargetMode="External"/><Relationship Id="rId2" Type="http://schemas.openxmlformats.org/officeDocument/2006/relationships/image" Target="../media/image93.jpg"/><Relationship Id="rId1" Type="http://schemas.openxmlformats.org/officeDocument/2006/relationships/slideLayout" Target="../slideLayouts/slideLayout20.xml"/><Relationship Id="rId6" Type="http://schemas.openxmlformats.org/officeDocument/2006/relationships/hyperlink" Target="http://redtri.com/classic-science-experiments/" TargetMode="External"/><Relationship Id="rId5" Type="http://schemas.openxmlformats.org/officeDocument/2006/relationships/hyperlink" Target="http://www.buzzfeed.com/peggy/kids-science-experiments-that-adults-can-enjoy-too#.nvK6DOvMm" TargetMode="External"/><Relationship Id="rId4" Type="http://schemas.openxmlformats.org/officeDocument/2006/relationships/hyperlink" Target="http://www.sciencekids.co.nz/experiments.html"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94.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95.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png"/><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104.jpeg"/><Relationship Id="rId2" Type="http://schemas.openxmlformats.org/officeDocument/2006/relationships/image" Target="../media/image99.jpeg"/><Relationship Id="rId1" Type="http://schemas.openxmlformats.org/officeDocument/2006/relationships/slideLayout" Target="../slideLayouts/slideLayout2.xml"/><Relationship Id="rId6" Type="http://schemas.openxmlformats.org/officeDocument/2006/relationships/image" Target="../media/image103.jpeg"/><Relationship Id="rId5" Type="http://schemas.openxmlformats.org/officeDocument/2006/relationships/image" Target="../media/image102.jpeg"/><Relationship Id="rId4" Type="http://schemas.openxmlformats.org/officeDocument/2006/relationships/image" Target="../media/image101.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7.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114.wmf"/><Relationship Id="rId13" Type="http://schemas.openxmlformats.org/officeDocument/2006/relationships/image" Target="../media/image119.wmf"/><Relationship Id="rId3" Type="http://schemas.openxmlformats.org/officeDocument/2006/relationships/image" Target="../media/image109.wmf"/><Relationship Id="rId7" Type="http://schemas.openxmlformats.org/officeDocument/2006/relationships/image" Target="../media/image113.wmf"/><Relationship Id="rId12" Type="http://schemas.openxmlformats.org/officeDocument/2006/relationships/image" Target="../media/image118.wmf"/><Relationship Id="rId2" Type="http://schemas.openxmlformats.org/officeDocument/2006/relationships/notesSlide" Target="../notesSlides/notesSlide15.xml"/><Relationship Id="rId16" Type="http://schemas.openxmlformats.org/officeDocument/2006/relationships/image" Target="../media/image122.png"/><Relationship Id="rId1" Type="http://schemas.openxmlformats.org/officeDocument/2006/relationships/slideLayout" Target="../slideLayouts/slideLayout6.xml"/><Relationship Id="rId6" Type="http://schemas.openxmlformats.org/officeDocument/2006/relationships/image" Target="../media/image112.wmf"/><Relationship Id="rId11" Type="http://schemas.openxmlformats.org/officeDocument/2006/relationships/image" Target="../media/image117.wmf"/><Relationship Id="rId5" Type="http://schemas.openxmlformats.org/officeDocument/2006/relationships/image" Target="../media/image111.wmf"/><Relationship Id="rId15" Type="http://schemas.openxmlformats.org/officeDocument/2006/relationships/image" Target="../media/image121.wmf"/><Relationship Id="rId10" Type="http://schemas.openxmlformats.org/officeDocument/2006/relationships/image" Target="../media/image116.wmf"/><Relationship Id="rId4" Type="http://schemas.openxmlformats.org/officeDocument/2006/relationships/image" Target="../media/image110.wmf"/><Relationship Id="rId9" Type="http://schemas.openxmlformats.org/officeDocument/2006/relationships/image" Target="../media/image115.wmf"/><Relationship Id="rId14" Type="http://schemas.openxmlformats.org/officeDocument/2006/relationships/image" Target="../media/image120.wmf"/></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jpeg"/><Relationship Id="rId3" Type="http://schemas.openxmlformats.org/officeDocument/2006/relationships/hyperlink" Target="https://sites.google.com/site/eportfolioapps/overview" TargetMode="External"/><Relationship Id="rId7" Type="http://schemas.openxmlformats.org/officeDocument/2006/relationships/image" Target="../media/image27.png"/><Relationship Id="rId12"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jpe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752600" y="3886200"/>
            <a:ext cx="6400800" cy="1752600"/>
          </a:xfrm>
        </p:spPr>
        <p:txBody>
          <a:bodyPr/>
          <a:lstStyle/>
          <a:p>
            <a:r>
              <a:rPr lang="en-US" dirty="0" smtClean="0"/>
              <a:t>Port Washington public schools</a:t>
            </a:r>
          </a:p>
          <a:p>
            <a:r>
              <a:rPr lang="en-US" dirty="0" smtClean="0"/>
              <a:t>November 17, 2015</a:t>
            </a:r>
            <a:endParaRPr lang="en-US" dirty="0"/>
          </a:p>
        </p:txBody>
      </p:sp>
      <p:sp>
        <p:nvSpPr>
          <p:cNvPr id="4" name="Title 3"/>
          <p:cNvSpPr>
            <a:spLocks noGrp="1"/>
          </p:cNvSpPr>
          <p:nvPr>
            <p:ph type="ctrTitle"/>
          </p:nvPr>
        </p:nvSpPr>
        <p:spPr>
          <a:xfrm>
            <a:off x="685800" y="381000"/>
            <a:ext cx="7772400" cy="1676400"/>
          </a:xfrm>
        </p:spPr>
        <p:txBody>
          <a:bodyPr>
            <a:normAutofit/>
          </a:bodyPr>
          <a:lstStyle/>
          <a:p>
            <a:r>
              <a:rPr lang="en-US" sz="4000" b="1" dirty="0" smtClean="0"/>
              <a:t>Enriching Your Child at Home</a:t>
            </a:r>
            <a:endParaRPr lang="en-US" sz="4000" b="1" dirty="0"/>
          </a:p>
        </p:txBody>
      </p:sp>
    </p:spTree>
    <p:extLst>
      <p:ext uri="{BB962C8B-B14F-4D97-AF65-F5344CB8AC3E}">
        <p14:creationId xmlns:p14="http://schemas.microsoft.com/office/powerpoint/2010/main" val="2792355074"/>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533400"/>
          </a:xfrm>
        </p:spPr>
        <p:txBody>
          <a:bodyPr>
            <a:normAutofit/>
          </a:bodyPr>
          <a:lstStyle/>
          <a:p>
            <a:r>
              <a:rPr lang="en-US" sz="2800" b="1" dirty="0" smtClean="0"/>
              <a:t>Discovery and Exploration Apps</a:t>
            </a:r>
            <a:endParaRPr lang="en-US" sz="2800" b="1" dirty="0"/>
          </a:p>
        </p:txBody>
      </p:sp>
      <p:sp>
        <p:nvSpPr>
          <p:cNvPr id="3" name="Content Placeholder 2"/>
          <p:cNvSpPr>
            <a:spLocks noGrp="1"/>
          </p:cNvSpPr>
          <p:nvPr>
            <p:ph idx="1"/>
          </p:nvPr>
        </p:nvSpPr>
        <p:spPr>
          <a:xfrm>
            <a:off x="1230698" y="1066800"/>
            <a:ext cx="7684702" cy="5562600"/>
          </a:xfrm>
        </p:spPr>
        <p:txBody>
          <a:bodyPr>
            <a:normAutofit fontScale="92500" lnSpcReduction="10000"/>
          </a:bodyPr>
          <a:lstStyle/>
          <a:p>
            <a:pPr marL="0" indent="0">
              <a:buNone/>
            </a:pPr>
            <a:r>
              <a:rPr lang="en-US" sz="1600" u="sng" dirty="0" smtClean="0"/>
              <a:t>DIY </a:t>
            </a:r>
            <a:r>
              <a:rPr lang="en-US" sz="1600" u="sng" dirty="0"/>
              <a:t>Lake </a:t>
            </a:r>
            <a:r>
              <a:rPr lang="en-US" sz="1600" u="sng" dirty="0" smtClean="0"/>
              <a:t>Science</a:t>
            </a:r>
          </a:p>
          <a:p>
            <a:r>
              <a:rPr lang="en-US" sz="1600" dirty="0" smtClean="0"/>
              <a:t>Investigate </a:t>
            </a:r>
            <a:r>
              <a:rPr lang="en-US" sz="1600" dirty="0"/>
              <a:t>lakes and other freshwater </a:t>
            </a:r>
            <a:r>
              <a:rPr lang="en-US" sz="1600" dirty="0" smtClean="0"/>
              <a:t>ecosystems anywhere </a:t>
            </a:r>
            <a:r>
              <a:rPr lang="en-US" sz="1600" dirty="0"/>
              <a:t>you go! Conduct twelve hands-on </a:t>
            </a:r>
            <a:r>
              <a:rPr lang="en-US" sz="1600" dirty="0" smtClean="0"/>
              <a:t>activities, </a:t>
            </a:r>
            <a:r>
              <a:rPr lang="en-US" sz="1600" dirty="0"/>
              <a:t>view fascinating videos, and explore how lakes change in the Under the Lake </a:t>
            </a:r>
            <a:r>
              <a:rPr lang="en-US" sz="1600" dirty="0" smtClean="0"/>
              <a:t>simulation.</a:t>
            </a:r>
            <a:endParaRPr lang="en-US" sz="1600" dirty="0"/>
          </a:p>
          <a:p>
            <a:pPr marL="0" indent="0">
              <a:buNone/>
            </a:pPr>
            <a:r>
              <a:rPr lang="en-US" sz="1600" u="sng" dirty="0" smtClean="0"/>
              <a:t>Classify It! </a:t>
            </a:r>
            <a:endParaRPr lang="en-US" sz="1600" dirty="0"/>
          </a:p>
          <a:p>
            <a:r>
              <a:rPr lang="en-US" sz="1600" dirty="0" smtClean="0"/>
              <a:t>A </a:t>
            </a:r>
            <a:r>
              <a:rPr lang="en-US" sz="1600" dirty="0"/>
              <a:t>new game </a:t>
            </a:r>
            <a:r>
              <a:rPr lang="en-US" sz="1600" dirty="0" smtClean="0"/>
              <a:t>to </a:t>
            </a:r>
            <a:r>
              <a:rPr lang="en-US" sz="1600" dirty="0"/>
              <a:t>test your knowledge of how various organisms can be sorted and grouped.</a:t>
            </a:r>
          </a:p>
          <a:p>
            <a:pPr marL="0" indent="0">
              <a:buNone/>
            </a:pPr>
            <a:r>
              <a:rPr lang="en-US" sz="1600" u="sng" dirty="0" smtClean="0"/>
              <a:t>NASA </a:t>
            </a:r>
            <a:r>
              <a:rPr lang="en-US" sz="1600" u="sng" dirty="0"/>
              <a:t>Visualization </a:t>
            </a:r>
            <a:r>
              <a:rPr lang="en-US" sz="1600" u="sng" dirty="0" smtClean="0"/>
              <a:t>Explorer</a:t>
            </a:r>
            <a:endParaRPr lang="en-US" sz="1600" dirty="0" smtClean="0"/>
          </a:p>
          <a:p>
            <a:r>
              <a:rPr lang="en-US" sz="1600" dirty="0" smtClean="0"/>
              <a:t>Get </a:t>
            </a:r>
            <a:r>
              <a:rPr lang="en-US" sz="1600" dirty="0"/>
              <a:t>stories about NASA's exploration of the Earth, sun, moon, planets and universe delivered right to your </a:t>
            </a:r>
            <a:r>
              <a:rPr lang="en-US" sz="1600" dirty="0" err="1"/>
              <a:t>iOS</a:t>
            </a:r>
            <a:r>
              <a:rPr lang="en-US" sz="1600" dirty="0"/>
              <a:t> </a:t>
            </a:r>
            <a:r>
              <a:rPr lang="en-US" sz="1600" dirty="0" smtClean="0"/>
              <a:t>device.</a:t>
            </a:r>
          </a:p>
          <a:p>
            <a:pPr marL="0" indent="0">
              <a:buNone/>
            </a:pPr>
            <a:r>
              <a:rPr lang="en-US" sz="1600" u="sng" dirty="0" smtClean="0"/>
              <a:t>ISS </a:t>
            </a:r>
            <a:r>
              <a:rPr lang="en-US" sz="1600" u="sng" dirty="0"/>
              <a:t>Live</a:t>
            </a:r>
            <a:r>
              <a:rPr lang="en-US" sz="1600" dirty="0"/>
              <a:t> </a:t>
            </a:r>
          </a:p>
          <a:p>
            <a:r>
              <a:rPr lang="en-US" sz="1600" dirty="0" smtClean="0"/>
              <a:t>Get info </a:t>
            </a:r>
            <a:r>
              <a:rPr lang="en-US" sz="1600" dirty="0"/>
              <a:t>about the International Space </a:t>
            </a:r>
            <a:r>
              <a:rPr lang="en-US" sz="1600" dirty="0" smtClean="0"/>
              <a:t>Station, interact with live streaming data, take </a:t>
            </a:r>
            <a:r>
              <a:rPr lang="en-US" sz="1600" dirty="0"/>
              <a:t>virtual 3D tours of the Mission Control Center </a:t>
            </a:r>
            <a:r>
              <a:rPr lang="en-US" sz="1600" dirty="0" smtClean="0"/>
              <a:t>and ISS. </a:t>
            </a:r>
          </a:p>
          <a:p>
            <a:pPr marL="0" indent="0">
              <a:buNone/>
            </a:pPr>
            <a:r>
              <a:rPr lang="en-US" sz="1600" u="sng" dirty="0" smtClean="0"/>
              <a:t>Sky Guide</a:t>
            </a:r>
            <a:endParaRPr lang="en-US" sz="1600" dirty="0"/>
          </a:p>
          <a:p>
            <a:r>
              <a:rPr lang="en-US" sz="1600" dirty="0" smtClean="0"/>
              <a:t>Just </a:t>
            </a:r>
            <a:r>
              <a:rPr lang="en-US" sz="1600" dirty="0"/>
              <a:t>hold it to the sky to automatically find constellations, planets, satellites and more. </a:t>
            </a:r>
            <a:endParaRPr lang="en-US" sz="1600" dirty="0" smtClean="0"/>
          </a:p>
          <a:p>
            <a:pPr marL="0" indent="0">
              <a:buNone/>
            </a:pPr>
            <a:r>
              <a:rPr lang="en-US" sz="1600" u="sng" dirty="0" smtClean="0"/>
              <a:t>Solar </a:t>
            </a:r>
            <a:r>
              <a:rPr lang="en-US" sz="1600" u="sng" dirty="0"/>
              <a:t>System 3D for </a:t>
            </a:r>
            <a:r>
              <a:rPr lang="en-US" sz="1600" u="sng" dirty="0" smtClean="0"/>
              <a:t>kids</a:t>
            </a:r>
            <a:endParaRPr lang="en-US" sz="1600" dirty="0"/>
          </a:p>
          <a:p>
            <a:r>
              <a:rPr lang="en-US" sz="1600" dirty="0" smtClean="0"/>
              <a:t>Take </a:t>
            </a:r>
            <a:r>
              <a:rPr lang="en-US" sz="1600" dirty="0"/>
              <a:t>a journey to our solar </a:t>
            </a:r>
            <a:r>
              <a:rPr lang="en-US" sz="1600" dirty="0" smtClean="0"/>
              <a:t>system. </a:t>
            </a:r>
            <a:endParaRPr lang="en-US" sz="1600" dirty="0"/>
          </a:p>
          <a:p>
            <a:pPr marL="0" indent="0">
              <a:buNone/>
            </a:pPr>
            <a:r>
              <a:rPr lang="en-US" sz="1600" u="sng" dirty="0" smtClean="0"/>
              <a:t>Dino Digger</a:t>
            </a:r>
          </a:p>
          <a:p>
            <a:r>
              <a:rPr lang="en-US" sz="1600" dirty="0"/>
              <a:t>Dig up dinosaur bones, build them into interactive 3D skeletons, and </a:t>
            </a:r>
            <a:r>
              <a:rPr lang="en-US" sz="1600" dirty="0" smtClean="0"/>
              <a:t>then </a:t>
            </a:r>
            <a:r>
              <a:rPr lang="en-US" sz="1600" dirty="0"/>
              <a:t>bring your </a:t>
            </a:r>
            <a:r>
              <a:rPr lang="en-US" sz="1600" dirty="0" err="1"/>
              <a:t>dino</a:t>
            </a:r>
            <a:r>
              <a:rPr lang="en-US" sz="1600" dirty="0"/>
              <a:t> bones to </a:t>
            </a:r>
            <a:r>
              <a:rPr lang="en-US" sz="1600" dirty="0" smtClean="0"/>
              <a:t>life</a:t>
            </a:r>
            <a:r>
              <a:rPr lang="en-US" sz="1600" dirty="0"/>
              <a:t>.</a:t>
            </a:r>
            <a:endParaRPr lang="en-US" sz="1600" dirty="0" smtClean="0"/>
          </a:p>
          <a:p>
            <a:pPr marL="0" indent="0">
              <a:buNone/>
            </a:pPr>
            <a:r>
              <a:rPr lang="en-US" sz="1600" u="sng" dirty="0" smtClean="0"/>
              <a:t>The </a:t>
            </a:r>
            <a:r>
              <a:rPr lang="en-US" sz="1600" u="sng" dirty="0"/>
              <a:t>Human Body </a:t>
            </a:r>
            <a:endParaRPr lang="en-US" sz="1600" u="sng" dirty="0" smtClean="0"/>
          </a:p>
          <a:p>
            <a:r>
              <a:rPr lang="en-US" sz="1600" dirty="0" smtClean="0"/>
              <a:t>Explore </a:t>
            </a:r>
            <a:r>
              <a:rPr lang="en-US" sz="1600" dirty="0"/>
              <a:t>a working model of the body. Every part is </a:t>
            </a:r>
            <a:r>
              <a:rPr lang="en-US" sz="1600" dirty="0" smtClean="0"/>
              <a:t>interactive.</a:t>
            </a:r>
            <a:endParaRPr lang="en-US" sz="1600" dirty="0"/>
          </a:p>
        </p:txBody>
      </p:sp>
      <p:sp>
        <p:nvSpPr>
          <p:cNvPr id="4" name="Rectangle 3"/>
          <p:cNvSpPr/>
          <p:nvPr/>
        </p:nvSpPr>
        <p:spPr>
          <a:xfrm>
            <a:off x="4479667" y="3244334"/>
            <a:ext cx="184666" cy="369332"/>
          </a:xfrm>
          <a:prstGeom prst="rect">
            <a:avLst/>
          </a:prstGeom>
        </p:spPr>
        <p:txBody>
          <a:bodyPr wrap="none">
            <a:spAutoFit/>
          </a:bodyPr>
          <a:lstStyle/>
          <a:p>
            <a:r>
              <a:rPr lang="en-US" dirty="0"/>
              <a:t> </a:t>
            </a:r>
          </a:p>
        </p:txBody>
      </p:sp>
      <p:pic>
        <p:nvPicPr>
          <p:cNvPr id="5" name="Picture 4" descr="Screen Shot 2015-11-06 at 11.10.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54" y="2602358"/>
            <a:ext cx="539211" cy="522358"/>
          </a:xfrm>
          <a:prstGeom prst="rect">
            <a:avLst/>
          </a:prstGeom>
        </p:spPr>
      </p:pic>
      <p:pic>
        <p:nvPicPr>
          <p:cNvPr id="6" name="Picture 5" descr="Screen Shot 2015-11-06 at 11.04.00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789" y="1231371"/>
            <a:ext cx="532417" cy="542856"/>
          </a:xfrm>
          <a:prstGeom prst="rect">
            <a:avLst/>
          </a:prstGeom>
        </p:spPr>
      </p:pic>
      <p:pic>
        <p:nvPicPr>
          <p:cNvPr id="7" name="Picture 6" descr="Screen Shot 2015-11-06 at 11.12.52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440" y="4523970"/>
            <a:ext cx="554766" cy="558148"/>
          </a:xfrm>
          <a:prstGeom prst="rect">
            <a:avLst/>
          </a:prstGeom>
        </p:spPr>
      </p:pic>
      <p:pic>
        <p:nvPicPr>
          <p:cNvPr id="8" name="Picture 7" descr="Screen Shot 2015-11-06 at 11.15.01 P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440" y="3340077"/>
            <a:ext cx="547178" cy="547178"/>
          </a:xfrm>
          <a:prstGeom prst="rect">
            <a:avLst/>
          </a:prstGeom>
        </p:spPr>
      </p:pic>
      <p:pic>
        <p:nvPicPr>
          <p:cNvPr id="9" name="Picture 8" descr="Screen Shot 2015-11-06 at 11.17.13 PM.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2987" y="1896533"/>
            <a:ext cx="546219" cy="549377"/>
          </a:xfrm>
          <a:prstGeom prst="rect">
            <a:avLst/>
          </a:prstGeom>
        </p:spPr>
      </p:pic>
      <p:pic>
        <p:nvPicPr>
          <p:cNvPr id="10" name="Picture 9" descr="Screen Shot 2015-11-06 at 11.29.17 PM.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6789" y="3960800"/>
            <a:ext cx="527565" cy="500336"/>
          </a:xfrm>
          <a:prstGeom prst="rect">
            <a:avLst/>
          </a:prstGeom>
        </p:spPr>
      </p:pic>
      <p:pic>
        <p:nvPicPr>
          <p:cNvPr id="11" name="Picture 10" descr="Screen Shot 2015-11-06 at 11.35.09 PM.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2987" y="5173151"/>
            <a:ext cx="539212" cy="499515"/>
          </a:xfrm>
          <a:prstGeom prst="rect">
            <a:avLst/>
          </a:prstGeom>
        </p:spPr>
      </p:pic>
      <p:pic>
        <p:nvPicPr>
          <p:cNvPr id="12" name="Picture 11" descr="Screen Shot 2015-11-06 at 11.50.57 PM.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0954" y="5816169"/>
            <a:ext cx="538210" cy="542298"/>
          </a:xfrm>
          <a:prstGeom prst="rect">
            <a:avLst/>
          </a:prstGeom>
        </p:spPr>
      </p:pic>
    </p:spTree>
    <p:extLst>
      <p:ext uri="{BB962C8B-B14F-4D97-AF65-F5344CB8AC3E}">
        <p14:creationId xmlns:p14="http://schemas.microsoft.com/office/powerpoint/2010/main" val="1069877155"/>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sz="2400" b="1" dirty="0" smtClean="0"/>
              <a:t>Language Arts and Literacy</a:t>
            </a:r>
            <a:br>
              <a:rPr lang="en-US" sz="2400" b="1" dirty="0" smtClean="0"/>
            </a:br>
            <a:r>
              <a:rPr lang="en-US" sz="2400" b="1" dirty="0" smtClean="0"/>
              <a:t>Valuable Websites and Apps</a:t>
            </a:r>
            <a:endParaRPr lang="en-US" sz="2400" b="1" dirty="0"/>
          </a:p>
        </p:txBody>
      </p:sp>
      <p:sp>
        <p:nvSpPr>
          <p:cNvPr id="3" name="Content Placeholder 2"/>
          <p:cNvSpPr>
            <a:spLocks noGrp="1"/>
          </p:cNvSpPr>
          <p:nvPr>
            <p:ph idx="1"/>
          </p:nvPr>
        </p:nvSpPr>
        <p:spPr>
          <a:xfrm>
            <a:off x="330199" y="1417058"/>
            <a:ext cx="8356601" cy="5136142"/>
          </a:xfrm>
        </p:spPr>
        <p:txBody>
          <a:bodyPr>
            <a:normAutofit fontScale="47500" lnSpcReduction="20000"/>
          </a:bodyPr>
          <a:lstStyle/>
          <a:p>
            <a:pPr marL="0" indent="0">
              <a:buNone/>
            </a:pPr>
            <a:endParaRPr lang="en-US" b="1" u="sng" dirty="0" smtClean="0"/>
          </a:p>
          <a:p>
            <a:pPr marL="0" indent="0">
              <a:buNone/>
            </a:pPr>
            <a:r>
              <a:rPr lang="en-US" sz="2900" b="1" u="sng" dirty="0" smtClean="0"/>
              <a:t>NEWSELA</a:t>
            </a:r>
          </a:p>
          <a:p>
            <a:r>
              <a:rPr lang="en-US" sz="2900" dirty="0" smtClean="0"/>
              <a:t>Create a free parent account for access to kid friendly current events articles in multiple reading levels. There is a large selection of articles in Spanish. Children read and answer questions about the articles and parents can monitor their child’s progress.    </a:t>
            </a:r>
            <a:r>
              <a:rPr lang="en-US" sz="2900" dirty="0" smtClean="0">
                <a:hlinkClick r:id="rId3"/>
              </a:rPr>
              <a:t>https://newsela.com/</a:t>
            </a:r>
            <a:endParaRPr lang="en-US" sz="2900" dirty="0" smtClean="0"/>
          </a:p>
          <a:p>
            <a:pPr marL="0" indent="0">
              <a:buNone/>
            </a:pPr>
            <a:endParaRPr lang="en-US" dirty="0" smtClean="0"/>
          </a:p>
          <a:p>
            <a:endParaRPr lang="en-US" dirty="0" smtClean="0"/>
          </a:p>
          <a:p>
            <a:pPr marL="0" indent="0">
              <a:buNone/>
            </a:pPr>
            <a:r>
              <a:rPr lang="en-US" sz="2900" b="1" u="sng" dirty="0" smtClean="0"/>
              <a:t>Epic!</a:t>
            </a:r>
            <a:endParaRPr lang="en-US" sz="2900" dirty="0" smtClean="0"/>
          </a:p>
          <a:p>
            <a:r>
              <a:rPr lang="en-US" sz="2900" dirty="0" smtClean="0"/>
              <a:t>Children’s books of all levels including Read-to-me audio versions. A variety of bilingual Spanish books is also available. Teachers and Librarians can create free accounts however a parent account is $4.99.     </a:t>
            </a:r>
            <a:r>
              <a:rPr lang="en-US" sz="2900" dirty="0" smtClean="0">
                <a:hlinkClick r:id="rId4"/>
              </a:rPr>
              <a:t>https://www.getepic.com/</a:t>
            </a:r>
            <a:endParaRPr lang="en-US" sz="2900" dirty="0" smtClean="0"/>
          </a:p>
          <a:p>
            <a:pPr marL="0" indent="0">
              <a:buNone/>
            </a:pPr>
            <a:endParaRPr lang="en-US" sz="2900" b="1" dirty="0" smtClean="0"/>
          </a:p>
          <a:p>
            <a:pPr marL="0" indent="0">
              <a:buNone/>
            </a:pPr>
            <a:endParaRPr lang="en-US" b="1" dirty="0" smtClean="0"/>
          </a:p>
          <a:p>
            <a:pPr marL="0" indent="0">
              <a:buNone/>
            </a:pPr>
            <a:r>
              <a:rPr lang="en-US" sz="2900" b="1" u="sng" dirty="0" smtClean="0"/>
              <a:t>Book Creator </a:t>
            </a:r>
            <a:r>
              <a:rPr lang="en-US" sz="2900" b="1" dirty="0" smtClean="0"/>
              <a:t>                          </a:t>
            </a:r>
            <a:r>
              <a:rPr lang="en-US" sz="2900" b="1" u="sng" dirty="0" smtClean="0"/>
              <a:t>Story Creator</a:t>
            </a:r>
            <a:r>
              <a:rPr lang="en-US" sz="2900" b="1" dirty="0" smtClean="0"/>
              <a:t>                                </a:t>
            </a:r>
            <a:r>
              <a:rPr lang="en-US" sz="2900" b="1" u="sng" dirty="0" smtClean="0"/>
              <a:t>Our Story</a:t>
            </a:r>
            <a:endParaRPr lang="en-US" sz="2900" u="sng" dirty="0"/>
          </a:p>
          <a:p>
            <a:pPr marL="0" indent="0">
              <a:buNone/>
            </a:pPr>
            <a:endParaRPr lang="en-US" u="sng" dirty="0" smtClean="0"/>
          </a:p>
          <a:p>
            <a:pPr marL="0" indent="0">
              <a:buNone/>
            </a:pPr>
            <a:endParaRPr lang="en-US" u="sng" dirty="0"/>
          </a:p>
          <a:p>
            <a:r>
              <a:rPr lang="en-US" sz="2900" dirty="0" smtClean="0"/>
              <a:t>Use photos, clip art, personal drawings, voice, backgrounds and more to create your own story book. </a:t>
            </a:r>
          </a:p>
          <a:p>
            <a:pPr marL="0" indent="0">
              <a:buNone/>
            </a:pPr>
            <a:endParaRPr lang="en-US" b="1" dirty="0" smtClean="0"/>
          </a:p>
          <a:p>
            <a:pPr marL="0" indent="0">
              <a:buNone/>
            </a:pPr>
            <a:r>
              <a:rPr lang="en-US" sz="2900" b="1" u="sng" dirty="0" smtClean="0"/>
              <a:t>Evernote</a:t>
            </a:r>
            <a:r>
              <a:rPr lang="en-US" sz="2900" b="1" dirty="0" smtClean="0"/>
              <a:t>                                    </a:t>
            </a:r>
            <a:r>
              <a:rPr lang="en-US" sz="2900" b="1" u="sng" dirty="0" err="1" smtClean="0"/>
              <a:t>Skitch</a:t>
            </a:r>
            <a:endParaRPr lang="en-US" sz="2900" b="1" u="sng" dirty="0"/>
          </a:p>
          <a:p>
            <a:pPr marL="0" indent="0">
              <a:buNone/>
            </a:pPr>
            <a:endParaRPr lang="en-US" b="1" u="sng" dirty="0" smtClean="0"/>
          </a:p>
          <a:p>
            <a:pPr marL="0" indent="0">
              <a:buNone/>
            </a:pPr>
            <a:endParaRPr lang="en-US" b="1" u="sng" dirty="0" smtClean="0"/>
          </a:p>
          <a:p>
            <a:r>
              <a:rPr lang="en-US" sz="2900" dirty="0" smtClean="0"/>
              <a:t>Photograph, document, record and organize your ideas and projects.</a:t>
            </a:r>
          </a:p>
          <a:p>
            <a:pPr marL="0" indent="0">
              <a:buNone/>
            </a:pPr>
            <a:endParaRPr lang="en-US" b="1" u="sng" dirty="0" smtClean="0"/>
          </a:p>
          <a:p>
            <a:pPr marL="0" indent="0">
              <a:buNone/>
            </a:pPr>
            <a:endParaRPr lang="en-US" b="1" dirty="0"/>
          </a:p>
        </p:txBody>
      </p:sp>
      <p:pic>
        <p:nvPicPr>
          <p:cNvPr id="4" name="Picture 3" descr="Screen Shot 2015-11-07 at 1.16.05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9941" y="1295400"/>
            <a:ext cx="536304" cy="510765"/>
          </a:xfrm>
          <a:prstGeom prst="rect">
            <a:avLst/>
          </a:prstGeom>
        </p:spPr>
      </p:pic>
      <p:pic>
        <p:nvPicPr>
          <p:cNvPr id="5" name="Picture 4" descr="Screen Shot 2015-11-07 at 1.15.39 A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9863" y="2527381"/>
            <a:ext cx="550078" cy="415030"/>
          </a:xfrm>
          <a:prstGeom prst="rect">
            <a:avLst/>
          </a:prstGeom>
        </p:spPr>
      </p:pic>
      <p:pic>
        <p:nvPicPr>
          <p:cNvPr id="11" name="Picture 10" descr="Screen Shot 2015-11-07 at 11.37.09 AM.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57600" y="4876800"/>
            <a:ext cx="531283" cy="641818"/>
          </a:xfrm>
          <a:prstGeom prst="rect">
            <a:avLst/>
          </a:prstGeom>
        </p:spPr>
      </p:pic>
      <p:pic>
        <p:nvPicPr>
          <p:cNvPr id="12" name="Picture 11" descr="Screen Shot 2015-11-07 at 11.36.20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71600" y="4876800"/>
            <a:ext cx="684984" cy="556549"/>
          </a:xfrm>
          <a:prstGeom prst="rect">
            <a:avLst/>
          </a:prstGeom>
        </p:spPr>
      </p:pic>
      <p:pic>
        <p:nvPicPr>
          <p:cNvPr id="13" name="Picture 12" descr="Screen Shot 2015-11-07 at 11.33.31 A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9400" y="3818467"/>
            <a:ext cx="630767" cy="660203"/>
          </a:xfrm>
          <a:prstGeom prst="rect">
            <a:avLst/>
          </a:prstGeom>
        </p:spPr>
      </p:pic>
      <p:pic>
        <p:nvPicPr>
          <p:cNvPr id="14" name="Picture 13" descr="Screen Shot 2015-11-07 at 11.33.21 AM.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67200" y="3878693"/>
            <a:ext cx="539749" cy="539749"/>
          </a:xfrm>
          <a:prstGeom prst="rect">
            <a:avLst/>
          </a:prstGeom>
        </p:spPr>
      </p:pic>
      <p:pic>
        <p:nvPicPr>
          <p:cNvPr id="15" name="Picture 14" descr="Screen Shot 2015-11-07 at 1.05.45 A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28800" y="3810000"/>
            <a:ext cx="613479" cy="592470"/>
          </a:xfrm>
          <a:prstGeom prst="rect">
            <a:avLst/>
          </a:prstGeom>
        </p:spPr>
      </p:pic>
    </p:spTree>
    <p:extLst>
      <p:ext uri="{BB962C8B-B14F-4D97-AF65-F5344CB8AC3E}">
        <p14:creationId xmlns:p14="http://schemas.microsoft.com/office/powerpoint/2010/main" val="1972659684"/>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Engineering, Music and Art</a:t>
            </a:r>
            <a:br>
              <a:rPr lang="en-US" b="1" dirty="0" smtClean="0"/>
            </a:br>
            <a:r>
              <a:rPr lang="en-US" sz="2200" b="1" dirty="0" smtClean="0"/>
              <a:t>Valuable Websites</a:t>
            </a:r>
            <a:endParaRPr lang="en-US" sz="2200" b="1" dirty="0"/>
          </a:p>
        </p:txBody>
      </p:sp>
      <p:sp>
        <p:nvSpPr>
          <p:cNvPr id="3" name="Content Placeholder 2"/>
          <p:cNvSpPr>
            <a:spLocks noGrp="1"/>
          </p:cNvSpPr>
          <p:nvPr>
            <p:ph idx="1"/>
          </p:nvPr>
        </p:nvSpPr>
        <p:spPr>
          <a:xfrm>
            <a:off x="381000" y="1143000"/>
            <a:ext cx="8534400" cy="5461000"/>
          </a:xfrm>
        </p:spPr>
        <p:txBody>
          <a:bodyPr>
            <a:normAutofit fontScale="92500" lnSpcReduction="10000"/>
          </a:bodyPr>
          <a:lstStyle/>
          <a:p>
            <a:pPr marL="0" indent="0" algn="ctr">
              <a:buNone/>
            </a:pPr>
            <a:r>
              <a:rPr lang="en-US" sz="1600" b="1" u="sng" dirty="0" smtClean="0"/>
              <a:t>Engineering</a:t>
            </a:r>
          </a:p>
          <a:p>
            <a:pPr marL="0" indent="0">
              <a:buNone/>
            </a:pPr>
            <a:endParaRPr lang="en-US" sz="1600" u="sng" dirty="0" smtClean="0"/>
          </a:p>
          <a:p>
            <a:pPr marL="0" indent="0">
              <a:buNone/>
            </a:pPr>
            <a:r>
              <a:rPr lang="en-US" sz="1600" u="sng" dirty="0" smtClean="0"/>
              <a:t>PBS Kids Design Squad</a:t>
            </a:r>
          </a:p>
          <a:p>
            <a:r>
              <a:rPr lang="en-US" sz="1600" dirty="0" smtClean="0"/>
              <a:t>Hands on engineering, science and technology activities. </a:t>
            </a:r>
            <a:r>
              <a:rPr lang="en-US" sz="1600" dirty="0">
                <a:hlinkClick r:id="rId3"/>
              </a:rPr>
              <a:t>http://pbskids.org/designsquad/</a:t>
            </a:r>
            <a:r>
              <a:rPr lang="en-US" sz="1600" dirty="0"/>
              <a:t> </a:t>
            </a:r>
          </a:p>
          <a:p>
            <a:pPr marL="0" indent="0">
              <a:buNone/>
            </a:pPr>
            <a:endParaRPr lang="en-US" sz="1600" u="sng" dirty="0" smtClean="0"/>
          </a:p>
          <a:p>
            <a:pPr marL="0" indent="0">
              <a:buNone/>
            </a:pPr>
            <a:r>
              <a:rPr lang="en-US" sz="1600" u="sng" dirty="0" smtClean="0"/>
              <a:t>Try Engineering</a:t>
            </a:r>
          </a:p>
          <a:p>
            <a:r>
              <a:rPr lang="en-US" sz="1600" dirty="0" smtClean="0"/>
              <a:t>Play games that allow you to design and virtually engineer a bionic arm, a solar car, a parachute and more. </a:t>
            </a:r>
            <a:r>
              <a:rPr lang="en-US" sz="1600" u="sng" dirty="0" smtClean="0">
                <a:solidFill>
                  <a:srgbClr val="0000FF"/>
                </a:solidFill>
              </a:rPr>
              <a:t>TryEngineering.org</a:t>
            </a:r>
          </a:p>
          <a:p>
            <a:pPr marL="0" indent="0">
              <a:buNone/>
            </a:pPr>
            <a:endParaRPr lang="en-US" sz="1600" u="sng" dirty="0" smtClean="0"/>
          </a:p>
          <a:p>
            <a:pPr marL="0" indent="0">
              <a:buNone/>
            </a:pPr>
            <a:r>
              <a:rPr lang="en-US" sz="1600" u="sng" dirty="0" smtClean="0"/>
              <a:t>Dream up the Future</a:t>
            </a:r>
            <a:endParaRPr lang="en-US" sz="1600" u="sng" dirty="0"/>
          </a:p>
          <a:p>
            <a:r>
              <a:rPr lang="en-US" sz="1600" dirty="0" smtClean="0"/>
              <a:t>This website from the American Society for Engineering Education has activity ideas, resources, outreach program and contest information. </a:t>
            </a:r>
            <a:r>
              <a:rPr lang="en-US" sz="1600" u="sng" dirty="0" smtClean="0">
                <a:solidFill>
                  <a:srgbClr val="0000FF"/>
                </a:solidFill>
              </a:rPr>
              <a:t>http</a:t>
            </a:r>
            <a:r>
              <a:rPr lang="en-US" sz="1600" u="sng" dirty="0">
                <a:solidFill>
                  <a:srgbClr val="0000FF"/>
                </a:solidFill>
              </a:rPr>
              <a:t>://teachers.egfi-k12.org/</a:t>
            </a:r>
          </a:p>
          <a:p>
            <a:pPr marL="0" indent="0">
              <a:buNone/>
            </a:pPr>
            <a:endParaRPr lang="en-US" sz="1600" b="1" u="sng" dirty="0" smtClean="0"/>
          </a:p>
          <a:p>
            <a:pPr marL="0" indent="0" algn="ctr">
              <a:buNone/>
            </a:pPr>
            <a:r>
              <a:rPr lang="en-US" sz="1600" b="1" u="sng" dirty="0" smtClean="0"/>
              <a:t>Music and Arts</a:t>
            </a:r>
          </a:p>
          <a:p>
            <a:endParaRPr lang="en-US" sz="1600" dirty="0" smtClean="0"/>
          </a:p>
          <a:p>
            <a:endParaRPr lang="en-US" sz="1600" dirty="0" smtClean="0"/>
          </a:p>
          <a:p>
            <a:r>
              <a:rPr lang="en-US" sz="1600" dirty="0" smtClean="0"/>
              <a:t>Online games, activity ideas and parent resources. 		</a:t>
            </a:r>
            <a:r>
              <a:rPr lang="en-US" sz="1600" dirty="0" smtClean="0">
                <a:hlinkClick r:id="rId4"/>
              </a:rPr>
              <a:t>http</a:t>
            </a:r>
            <a:r>
              <a:rPr lang="en-US" sz="1600" dirty="0">
                <a:hlinkClick r:id="rId4"/>
              </a:rPr>
              <a:t>://www.pbs.org/parents/education/music-arts/music</a:t>
            </a:r>
            <a:r>
              <a:rPr lang="en-US" sz="1600" dirty="0" smtClean="0">
                <a:hlinkClick r:id="rId4"/>
              </a:rPr>
              <a:t>/</a:t>
            </a:r>
            <a:endParaRPr lang="en-US" sz="1600" dirty="0" smtClean="0"/>
          </a:p>
          <a:p>
            <a:pPr marL="0" indent="0">
              <a:buNone/>
            </a:pPr>
            <a:endParaRPr lang="en-US" sz="1600" dirty="0" smtClean="0"/>
          </a:p>
          <a:p>
            <a:r>
              <a:rPr lang="en-US" sz="1600" dirty="0" smtClean="0"/>
              <a:t>Extension and enrichment activities through music and art. </a:t>
            </a:r>
            <a:r>
              <a:rPr lang="en-US" sz="1600" dirty="0" smtClean="0">
                <a:hlinkClick r:id="rId5"/>
              </a:rPr>
              <a:t>https</a:t>
            </a:r>
            <a:r>
              <a:rPr lang="en-US" sz="1600" dirty="0">
                <a:hlinkClick r:id="rId5"/>
              </a:rPr>
              <a:t>://www.teachervision.com/activity/resource/5855.</a:t>
            </a:r>
            <a:r>
              <a:rPr lang="en-US" sz="1600" dirty="0" smtClean="0">
                <a:hlinkClick r:id="rId5"/>
              </a:rPr>
              <a:t>html</a:t>
            </a:r>
            <a:endParaRPr lang="en-US" sz="1600" dirty="0" smtClean="0"/>
          </a:p>
          <a:p>
            <a:endParaRPr lang="en-US" sz="1600" dirty="0"/>
          </a:p>
        </p:txBody>
      </p:sp>
      <p:pic>
        <p:nvPicPr>
          <p:cNvPr id="4" name="Picture 3" descr="Screen Shot 2015-11-07 at 12.34.34 A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01" y="4507516"/>
            <a:ext cx="1024468" cy="446078"/>
          </a:xfrm>
          <a:prstGeom prst="rect">
            <a:avLst/>
          </a:prstGeom>
        </p:spPr>
      </p:pic>
      <p:pic>
        <p:nvPicPr>
          <p:cNvPr id="5" name="Picture 4" descr="Screen Shot 2015-11-07 at 12.36.10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9400" y="1524000"/>
            <a:ext cx="1600199" cy="429527"/>
          </a:xfrm>
          <a:prstGeom prst="rect">
            <a:avLst/>
          </a:prstGeom>
        </p:spPr>
      </p:pic>
      <p:pic>
        <p:nvPicPr>
          <p:cNvPr id="7" name="Picture 6" descr="Screen Shot 2015-11-07 at 12.33.46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53200" y="5742146"/>
            <a:ext cx="1866900" cy="354412"/>
          </a:xfrm>
          <a:prstGeom prst="rect">
            <a:avLst/>
          </a:prstGeom>
        </p:spPr>
      </p:pic>
    </p:spTree>
    <p:extLst>
      <p:ext uri="{BB962C8B-B14F-4D97-AF65-F5344CB8AC3E}">
        <p14:creationId xmlns:p14="http://schemas.microsoft.com/office/powerpoint/2010/main" val="3482729909"/>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100000">
              <a:schemeClr val="tx1">
                <a:lumMod val="50000"/>
                <a:lumOff val="5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p:cNvSpPr/>
          <p:nvPr/>
        </p:nvSpPr>
        <p:spPr>
          <a:xfrm>
            <a:off x="0" y="2819400"/>
            <a:ext cx="9144000" cy="1409700"/>
          </a:xfrm>
          <a:prstGeom prst="rect">
            <a:avLst/>
          </a:prstGeom>
          <a:gradFill flip="none" rotWithShape="1">
            <a:gsLst>
              <a:gs pos="0">
                <a:schemeClr val="bg1">
                  <a:alpha val="12000"/>
                </a:schemeClr>
              </a:gs>
              <a:gs pos="100000">
                <a:schemeClr val="bg1">
                  <a:alpha val="57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p:nvSpPr>
        <p:spPr>
          <a:xfrm>
            <a:off x="797859" y="4495800"/>
            <a:ext cx="8077200" cy="2246769"/>
          </a:xfrm>
          <a:prstGeom prst="rect">
            <a:avLst/>
          </a:prstGeom>
          <a:noFill/>
        </p:spPr>
        <p:txBody>
          <a:bodyPr wrap="square" rtlCol="0">
            <a:spAutoFit/>
          </a:bodyPr>
          <a:lstStyle/>
          <a:p>
            <a:r>
              <a:rPr lang="en-US" sz="2800" b="1" dirty="0"/>
              <a:t>Fostering Curiosity In Your </a:t>
            </a:r>
            <a:r>
              <a:rPr lang="en-US" sz="2800" b="1" dirty="0" smtClean="0"/>
              <a:t>Child</a:t>
            </a:r>
          </a:p>
          <a:p>
            <a:endParaRPr lang="en-US" sz="2800" i="1" dirty="0" smtClean="0"/>
          </a:p>
          <a:p>
            <a:r>
              <a:rPr lang="en-US" sz="2800" i="1" dirty="0" smtClean="0"/>
              <a:t>By:  Eric Sutz, Grade 5 </a:t>
            </a:r>
          </a:p>
          <a:p>
            <a:r>
              <a:rPr lang="en-US" sz="2800" i="1" dirty="0" smtClean="0"/>
              <a:t>&amp; Ruth Diaz, Math Resource Educators</a:t>
            </a:r>
          </a:p>
          <a:p>
            <a:r>
              <a:rPr lang="en-US" sz="2800" i="1" dirty="0" smtClean="0"/>
              <a:t>Salem Elementary </a:t>
            </a:r>
            <a:endParaRPr lang="en-US" sz="2800" i="1" dirty="0"/>
          </a:p>
        </p:txBody>
      </p:sp>
      <p:pic>
        <p:nvPicPr>
          <p:cNvPr id="6" name="Picture 5" descr="2691841924_7d5ac476bb_b.jpg"/>
          <p:cNvPicPr>
            <a:picLocks noChangeAspect="1"/>
          </p:cNvPicPr>
          <p:nvPr/>
        </p:nvPicPr>
        <p:blipFill>
          <a:blip r:embed="rId3" cstate="print"/>
          <a:srcRect/>
          <a:stretch>
            <a:fillRect/>
          </a:stretch>
        </p:blipFill>
        <p:spPr>
          <a:xfrm>
            <a:off x="898712" y="304800"/>
            <a:ext cx="2895600" cy="2895600"/>
          </a:xfrm>
          <a:prstGeom prst="ellipse">
            <a:avLst/>
          </a:prstGeom>
          <a:effectLst>
            <a:glow rad="228600">
              <a:schemeClr val="bg1">
                <a:alpha val="40000"/>
              </a:schemeClr>
            </a:glow>
            <a:innerShdw blurRad="101600" dist="101600" dir="8100000">
              <a:prstClr val="black">
                <a:alpha val="50000"/>
              </a:prstClr>
            </a:innerShdw>
          </a:effectLst>
        </p:spPr>
      </p:pic>
      <p:pic>
        <p:nvPicPr>
          <p:cNvPr id="5" name="Picture 2" descr="C:\Users\wwestervelt\AppData\Local\Microsoft\Windows\Temporary Internet Files\Content.IE5\3JTCT2CC\curious-georg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62305"/>
            <a:ext cx="2819400" cy="4003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77178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53"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2000" fill="hold"/>
                                        <p:tgtEl>
                                          <p:spTgt spid="6"/>
                                        </p:tgtEl>
                                        <p:attrNameLst>
                                          <p:attrName>ppt_w</p:attrName>
                                        </p:attrNameLst>
                                      </p:cBhvr>
                                      <p:tavLst>
                                        <p:tav tm="0">
                                          <p:val>
                                            <p:fltVal val="0"/>
                                          </p:val>
                                        </p:tav>
                                        <p:tav tm="100000">
                                          <p:val>
                                            <p:strVal val="#ppt_w"/>
                                          </p:val>
                                        </p:tav>
                                      </p:tavLst>
                                    </p:anim>
                                    <p:anim calcmode="lin" valueType="num">
                                      <p:cBhvr>
                                        <p:cTn id="11" dur="2000" fill="hold"/>
                                        <p:tgtEl>
                                          <p:spTgt spid="6"/>
                                        </p:tgtEl>
                                        <p:attrNameLst>
                                          <p:attrName>ppt_h</p:attrName>
                                        </p:attrNameLst>
                                      </p:cBhvr>
                                      <p:tavLst>
                                        <p:tav tm="0">
                                          <p:val>
                                            <p:fltVal val="0"/>
                                          </p:val>
                                        </p:tav>
                                        <p:tav tm="100000">
                                          <p:val>
                                            <p:strVal val="#ppt_h"/>
                                          </p:val>
                                        </p:tav>
                                      </p:tavLst>
                                    </p:anim>
                                    <p:animEffect transition="in" filter="fade">
                                      <p:cBhvr>
                                        <p:cTn id="12" dur="2000"/>
                                        <p:tgtEl>
                                          <p:spTgt spid="6"/>
                                        </p:tgtEl>
                                      </p:cBhvr>
                                    </p:animEffect>
                                  </p:childTnLst>
                                </p:cTn>
                              </p:par>
                            </p:childTnLst>
                          </p:cTn>
                        </p:par>
                        <p:par>
                          <p:cTn id="13" fill="hold">
                            <p:stCondLst>
                              <p:cond delay="2000"/>
                            </p:stCondLst>
                            <p:childTnLst>
                              <p:par>
                                <p:cTn id="14" presetID="6" presetClass="emph" presetSubtype="0" accel="50000" decel="50000" autoRev="1" fill="hold" nodeType="afterEffect">
                                  <p:stCondLst>
                                    <p:cond delay="0"/>
                                  </p:stCondLst>
                                  <p:childTnLst>
                                    <p:animScale>
                                      <p:cBhvr>
                                        <p:cTn id="15" dur="300" fill="hold"/>
                                        <p:tgtEl>
                                          <p:spTgt spid="6"/>
                                        </p:tgtEl>
                                      </p:cBhvr>
                                      <p:by x="95000" y="95000"/>
                                    </p:animScale>
                                  </p:childTnLst>
                                </p:cTn>
                              </p:par>
                            </p:childTnLst>
                          </p:cTn>
                        </p:par>
                        <p:par>
                          <p:cTn id="16" fill="hold">
                            <p:stCondLst>
                              <p:cond delay="2600"/>
                            </p:stCondLst>
                            <p:childTnLst>
                              <p:par>
                                <p:cTn id="17" presetID="6" presetClass="emph" presetSubtype="0" fill="hold" nodeType="afterEffect">
                                  <p:stCondLst>
                                    <p:cond delay="0"/>
                                  </p:stCondLst>
                                  <p:childTnLst>
                                    <p:animScale>
                                      <p:cBhvr>
                                        <p:cTn id="18" dur="2000" fill="hold"/>
                                        <p:tgtEl>
                                          <p:spTgt spid="6"/>
                                        </p:tgtEl>
                                      </p:cBhvr>
                                      <p:by x="50000" y="50000"/>
                                    </p:animScale>
                                  </p:childTnLst>
                                </p:cTn>
                              </p:par>
                              <p:par>
                                <p:cTn id="19" presetID="35" presetClass="path" presetSubtype="0" accel="50000" decel="50000" fill="hold" nodeType="withEffect">
                                  <p:stCondLst>
                                    <p:cond delay="0"/>
                                  </p:stCondLst>
                                  <p:childTnLst>
                                    <p:animMotion origin="layout" path="M 0 2.53469E-6 L -0.2 2.53469E-6 " pathEditMode="relative" rAng="0" ptsTypes="AA">
                                      <p:cBhvr>
                                        <p:cTn id="20" dur="2000" fill="hold"/>
                                        <p:tgtEl>
                                          <p:spTgt spid="6"/>
                                        </p:tgtEl>
                                        <p:attrNameLst>
                                          <p:attrName>ppt_x</p:attrName>
                                          <p:attrName>ppt_y</p:attrName>
                                        </p:attrNameLst>
                                      </p:cBhvr>
                                      <p:rCtr x="-100" y="0"/>
                                    </p:animMotion>
                                  </p:childTnLst>
                                </p:cTn>
                              </p:par>
                              <p:par>
                                <p:cTn id="21" presetID="10" presetClass="entr" presetSubtype="0" fill="hold" grpId="0" nodeType="withEffect">
                                  <p:stCondLst>
                                    <p:cond delay="15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par>
                                <p:cTn id="24" presetID="35" presetClass="path" presetSubtype="0" accel="50000" decel="50000" fill="hold" grpId="1" nodeType="withEffect">
                                  <p:stCondLst>
                                    <p:cond delay="1500"/>
                                  </p:stCondLst>
                                  <p:childTnLst>
                                    <p:animMotion origin="layout" path="M 0 0  L -0.25 0  E" pathEditMode="relative" ptsTypes="">
                                      <p:cBhvr>
                                        <p:cTn id="25" dur="1000" spd="-100000" fill="hold"/>
                                        <p:tgtEl>
                                          <p:spTgt spid="7"/>
                                        </p:tgtEl>
                                        <p:attrNameLst>
                                          <p:attrName>ppt_x</p:attrName>
                                          <p:attrName>ppt_y</p:attrName>
                                        </p:attrNameLst>
                                      </p:cBhvr>
                                    </p:animMotion>
                                  </p:childTnLst>
                                </p:cTn>
                              </p:par>
                              <p:par>
                                <p:cTn id="26" presetID="2" presetClass="entr" presetSubtype="4" fill="hold" nodeType="withEffect">
                                  <p:stCondLst>
                                    <p:cond delay="150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838200"/>
          </a:xfrm>
        </p:spPr>
        <p:txBody>
          <a:bodyPr>
            <a:noAutofit/>
          </a:bodyPr>
          <a:lstStyle/>
          <a:p>
            <a:r>
              <a:rPr lang="en-US" sz="3600" b="1" dirty="0" smtClean="0">
                <a:latin typeface="Times New Roman" panose="02020603050405020304" pitchFamily="18" charset="0"/>
                <a:cs typeface="Times New Roman" panose="02020603050405020304" pitchFamily="18" charset="0"/>
              </a:rPr>
              <a:t/>
            </a:r>
            <a:br>
              <a:rPr lang="en-US" sz="3600" b="1" dirty="0" smtClean="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
            </a:r>
            <a:br>
              <a:rPr lang="en-US" sz="3600" b="1" dirty="0">
                <a:latin typeface="Times New Roman" panose="02020603050405020304" pitchFamily="18" charset="0"/>
                <a:cs typeface="Times New Roman" panose="02020603050405020304" pitchFamily="18" charset="0"/>
              </a:rPr>
            </a:br>
            <a:r>
              <a:rPr lang="en-US" sz="3600" b="1" dirty="0" smtClean="0">
                <a:latin typeface="Times New Roman" panose="02020603050405020304" pitchFamily="18" charset="0"/>
                <a:cs typeface="Times New Roman" panose="02020603050405020304" pitchFamily="18" charset="0"/>
              </a:rPr>
              <a:t>What </a:t>
            </a:r>
            <a:r>
              <a:rPr lang="en-US" sz="3600" b="1" dirty="0">
                <a:latin typeface="Times New Roman" panose="02020603050405020304" pitchFamily="18" charset="0"/>
                <a:cs typeface="Times New Roman" panose="02020603050405020304" pitchFamily="18" charset="0"/>
              </a:rPr>
              <a:t>is Curiosity</a:t>
            </a:r>
            <a:r>
              <a:rPr lang="en-US" sz="3600" b="1" dirty="0" smtClean="0">
                <a:latin typeface="Times New Roman" panose="02020603050405020304" pitchFamily="18" charset="0"/>
                <a:cs typeface="Times New Roman" panose="02020603050405020304" pitchFamily="18" charset="0"/>
              </a:rPr>
              <a:t>?</a:t>
            </a:r>
            <a:endParaRPr lang="en-US" sz="3600" b="1" dirty="0"/>
          </a:p>
        </p:txBody>
      </p:sp>
      <p:sp>
        <p:nvSpPr>
          <p:cNvPr id="3" name="Content Placeholder 2"/>
          <p:cNvSpPr>
            <a:spLocks noGrp="1"/>
          </p:cNvSpPr>
          <p:nvPr>
            <p:ph sz="quarter" idx="1"/>
          </p:nvPr>
        </p:nvSpPr>
        <p:spPr/>
        <p:txBody>
          <a:bodyPr/>
          <a:lstStyle/>
          <a:p>
            <a:pPr marL="0" indent="0">
              <a:buNone/>
            </a:pPr>
            <a:r>
              <a:rPr lang="en-US" sz="4400" dirty="0">
                <a:latin typeface="Times New Roman" panose="02020603050405020304" pitchFamily="18" charset="0"/>
                <a:cs typeface="Times New Roman" panose="02020603050405020304" pitchFamily="18" charset="0"/>
              </a:rPr>
              <a:t>Why is it important in today’s world?</a:t>
            </a:r>
          </a:p>
          <a:p>
            <a:endParaRPr lang="en-US" dirty="0"/>
          </a:p>
        </p:txBody>
      </p:sp>
      <p:pic>
        <p:nvPicPr>
          <p:cNvPr id="4098" name="Picture 2" descr="C:\Users\wwestervelt\AppData\Local\Microsoft\Windows\Temporary Internet Files\Content.IE5\X5IAIIXJ\curious_alice_thumb[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276600"/>
            <a:ext cx="3239037" cy="3142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104433"/>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2743200"/>
            <a:ext cx="6858000" cy="3352800"/>
          </a:xfrm>
        </p:spPr>
        <p:txBody>
          <a:bodyPr>
            <a:normAutofit/>
          </a:bodyPr>
          <a:lstStyle/>
          <a:p>
            <a:pPr marL="457200" indent="-457200" algn="l">
              <a:buFont typeface="Arial" pitchFamily="34" charset="0"/>
              <a:buChar char="•"/>
            </a:pPr>
            <a:r>
              <a:rPr lang="en-US" sz="3200" cap="none" dirty="0" smtClean="0">
                <a:latin typeface="Times New Roman" panose="02020603050405020304" pitchFamily="18" charset="0"/>
                <a:cs typeface="Times New Roman" panose="02020603050405020304" pitchFamily="18" charset="0"/>
              </a:rPr>
              <a:t>Wonder List</a:t>
            </a:r>
          </a:p>
          <a:p>
            <a:pPr marL="457200" indent="-457200" algn="l">
              <a:buFont typeface="Arial" pitchFamily="34" charset="0"/>
              <a:buChar char="•"/>
            </a:pPr>
            <a:endParaRPr lang="en-US" sz="3200" cap="none" dirty="0" smtClean="0">
              <a:latin typeface="Times New Roman" panose="02020603050405020304" pitchFamily="18" charset="0"/>
              <a:cs typeface="Times New Roman" panose="02020603050405020304" pitchFamily="18" charset="0"/>
            </a:endParaRPr>
          </a:p>
          <a:p>
            <a:pPr marL="457200" indent="-457200" algn="l">
              <a:buFont typeface="Arial" pitchFamily="34" charset="0"/>
              <a:buChar char="•"/>
            </a:pPr>
            <a:r>
              <a:rPr lang="en-US" sz="3200" cap="none" dirty="0" smtClean="0">
                <a:latin typeface="Times New Roman" panose="02020603050405020304" pitchFamily="18" charset="0"/>
                <a:cs typeface="Times New Roman" panose="02020603050405020304" pitchFamily="18" charset="0"/>
              </a:rPr>
              <a:t>Interest journal</a:t>
            </a:r>
          </a:p>
          <a:p>
            <a:pPr marL="457200" indent="-457200" algn="l">
              <a:buFont typeface="Arial" pitchFamily="34" charset="0"/>
              <a:buChar char="•"/>
            </a:pPr>
            <a:endParaRPr lang="en-US" sz="3200" cap="none" dirty="0" smtClean="0">
              <a:latin typeface="Times New Roman" panose="02020603050405020304" pitchFamily="18" charset="0"/>
              <a:cs typeface="Times New Roman" panose="02020603050405020304" pitchFamily="18" charset="0"/>
            </a:endParaRPr>
          </a:p>
          <a:p>
            <a:pPr marL="457200" indent="-457200" algn="l">
              <a:buFont typeface="Arial" pitchFamily="34" charset="0"/>
              <a:buChar char="•"/>
            </a:pPr>
            <a:r>
              <a:rPr lang="en-US" sz="3200" cap="none" dirty="0" smtClean="0">
                <a:latin typeface="Times New Roman" panose="02020603050405020304" pitchFamily="18" charset="0"/>
                <a:cs typeface="Times New Roman" panose="02020603050405020304" pitchFamily="18" charset="0"/>
              </a:rPr>
              <a:t>Questions</a:t>
            </a:r>
          </a:p>
          <a:p>
            <a:pPr algn="l"/>
            <a:endParaRPr lang="en-US" sz="4000" dirty="0" smtClean="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p:txBody>
      </p:sp>
      <p:sp>
        <p:nvSpPr>
          <p:cNvPr id="2" name="Title 1"/>
          <p:cNvSpPr>
            <a:spLocks noGrp="1"/>
          </p:cNvSpPr>
          <p:nvPr>
            <p:ph type="ctrTitle"/>
          </p:nvPr>
        </p:nvSpPr>
        <p:spPr>
          <a:xfrm>
            <a:off x="533400" y="304800"/>
            <a:ext cx="7772400" cy="1470025"/>
          </a:xfrm>
        </p:spPr>
        <p:txBody>
          <a:bodyPr/>
          <a:lstStyle/>
          <a:p>
            <a:r>
              <a:rPr lang="en-US" sz="3600" b="1" dirty="0" smtClean="0">
                <a:latin typeface="Times New Roman" panose="02020603050405020304" pitchFamily="18" charset="0"/>
                <a:cs typeface="Times New Roman" panose="02020603050405020304" pitchFamily="18" charset="0"/>
              </a:rPr>
              <a:t>How Can You Foster Curiosity </a:t>
            </a:r>
            <a:br>
              <a:rPr lang="en-US" sz="3600" b="1" dirty="0" smtClean="0">
                <a:latin typeface="Times New Roman" panose="02020603050405020304" pitchFamily="18" charset="0"/>
                <a:cs typeface="Times New Roman" panose="02020603050405020304" pitchFamily="18" charset="0"/>
              </a:rPr>
            </a:br>
            <a:r>
              <a:rPr lang="en-US" sz="3600" b="1" dirty="0" smtClean="0">
                <a:latin typeface="Times New Roman" panose="02020603050405020304" pitchFamily="18" charset="0"/>
                <a:cs typeface="Times New Roman" panose="02020603050405020304" pitchFamily="18" charset="0"/>
              </a:rPr>
              <a:t>in your Child?</a:t>
            </a:r>
          </a:p>
        </p:txBody>
      </p:sp>
    </p:spTree>
    <p:extLst>
      <p:ext uri="{BB962C8B-B14F-4D97-AF65-F5344CB8AC3E}">
        <p14:creationId xmlns:p14="http://schemas.microsoft.com/office/powerpoint/2010/main" val="3742499375"/>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438400"/>
            <a:ext cx="8305800" cy="4267200"/>
          </a:xfrm>
        </p:spPr>
        <p:txBody>
          <a:bodyPr>
            <a:noAutofit/>
          </a:bodyPr>
          <a:lstStyle/>
          <a:p>
            <a:pPr algn="l">
              <a:lnSpc>
                <a:spcPct val="150000"/>
              </a:lnSpc>
              <a:spcBef>
                <a:spcPts val="0"/>
              </a:spcBef>
            </a:pPr>
            <a:r>
              <a:rPr lang="en-US" sz="2600" b="0" cap="none" dirty="0" smtClean="0">
                <a:latin typeface="Times New Roman" panose="02020603050405020304" pitchFamily="18" charset="0"/>
                <a:cs typeface="Times New Roman" panose="02020603050405020304" pitchFamily="18" charset="0"/>
              </a:rPr>
              <a:t>How did you come up with that idea?</a:t>
            </a:r>
          </a:p>
          <a:p>
            <a:pPr algn="l">
              <a:lnSpc>
                <a:spcPct val="150000"/>
              </a:lnSpc>
              <a:spcBef>
                <a:spcPts val="0"/>
              </a:spcBef>
            </a:pPr>
            <a:r>
              <a:rPr lang="en-US" sz="2600" b="0" cap="none" dirty="0" smtClean="0">
                <a:latin typeface="Times New Roman" panose="02020603050405020304" pitchFamily="18" charset="0"/>
                <a:cs typeface="Times New Roman" panose="02020603050405020304" pitchFamily="18" charset="0"/>
              </a:rPr>
              <a:t>How did you figure it out?</a:t>
            </a:r>
          </a:p>
          <a:p>
            <a:pPr algn="l">
              <a:lnSpc>
                <a:spcPct val="150000"/>
              </a:lnSpc>
              <a:spcBef>
                <a:spcPts val="0"/>
              </a:spcBef>
            </a:pPr>
            <a:r>
              <a:rPr lang="en-US" sz="2600" b="0" cap="none" dirty="0" smtClean="0">
                <a:latin typeface="Times New Roman" panose="02020603050405020304" pitchFamily="18" charset="0"/>
                <a:cs typeface="Times New Roman" panose="02020603050405020304" pitchFamily="18" charset="0"/>
              </a:rPr>
              <a:t>Do you think that will always work?  Why?</a:t>
            </a:r>
          </a:p>
          <a:p>
            <a:pPr algn="l">
              <a:lnSpc>
                <a:spcPct val="150000"/>
              </a:lnSpc>
              <a:spcBef>
                <a:spcPts val="0"/>
              </a:spcBef>
            </a:pPr>
            <a:r>
              <a:rPr lang="en-US" sz="2600" b="0" cap="none" dirty="0" smtClean="0">
                <a:latin typeface="Times New Roman" panose="02020603050405020304" pitchFamily="18" charset="0"/>
                <a:cs typeface="Times New Roman" panose="02020603050405020304" pitchFamily="18" charset="0"/>
              </a:rPr>
              <a:t>When do you think it might not work?</a:t>
            </a:r>
          </a:p>
          <a:p>
            <a:pPr algn="l">
              <a:lnSpc>
                <a:spcPct val="150000"/>
              </a:lnSpc>
              <a:spcBef>
                <a:spcPts val="0"/>
              </a:spcBef>
            </a:pPr>
            <a:r>
              <a:rPr lang="en-US" sz="2600" b="0" cap="none" dirty="0" smtClean="0">
                <a:latin typeface="Times New Roman" panose="02020603050405020304" pitchFamily="18" charset="0"/>
                <a:cs typeface="Times New Roman" panose="02020603050405020304" pitchFamily="18" charset="0"/>
              </a:rPr>
              <a:t>What happened when…?</a:t>
            </a:r>
          </a:p>
          <a:p>
            <a:pPr algn="l">
              <a:lnSpc>
                <a:spcPct val="150000"/>
              </a:lnSpc>
              <a:spcBef>
                <a:spcPts val="0"/>
              </a:spcBef>
            </a:pPr>
            <a:r>
              <a:rPr lang="en-US" sz="2600" b="0" cap="none" dirty="0" smtClean="0">
                <a:latin typeface="Times New Roman" panose="02020603050405020304" pitchFamily="18" charset="0"/>
                <a:cs typeface="Times New Roman" panose="02020603050405020304" pitchFamily="18" charset="0"/>
              </a:rPr>
              <a:t>What happens if…?</a:t>
            </a:r>
          </a:p>
          <a:p>
            <a:pPr algn="l">
              <a:lnSpc>
                <a:spcPct val="150000"/>
              </a:lnSpc>
              <a:spcBef>
                <a:spcPts val="0"/>
              </a:spcBef>
            </a:pPr>
            <a:r>
              <a:rPr lang="en-US" sz="2600" b="0" cap="none" dirty="0" smtClean="0">
                <a:latin typeface="Times New Roman" panose="02020603050405020304" pitchFamily="18" charset="0"/>
                <a:cs typeface="Times New Roman" panose="02020603050405020304" pitchFamily="18" charset="0"/>
              </a:rPr>
              <a:t>How would you do that?</a:t>
            </a:r>
          </a:p>
          <a:p>
            <a:endParaRPr lang="en-US" sz="2000" dirty="0"/>
          </a:p>
        </p:txBody>
      </p:sp>
      <p:sp>
        <p:nvSpPr>
          <p:cNvPr id="2" name="Title 1"/>
          <p:cNvSpPr>
            <a:spLocks noGrp="1"/>
          </p:cNvSpPr>
          <p:nvPr>
            <p:ph type="ctrTitle"/>
          </p:nvPr>
        </p:nvSpPr>
        <p:spPr>
          <a:xfrm>
            <a:off x="381000" y="304800"/>
            <a:ext cx="8305800" cy="1165225"/>
          </a:xfrm>
        </p:spPr>
        <p:txBody>
          <a:bodyPr>
            <a:noAutofit/>
          </a:bodyPr>
          <a:lstStyle/>
          <a:p>
            <a:r>
              <a:rPr lang="en-US" sz="3600" b="1" dirty="0" smtClean="0">
                <a:latin typeface="Times New Roman" panose="02020603050405020304" pitchFamily="18" charset="0"/>
                <a:cs typeface="Times New Roman" panose="02020603050405020304" pitchFamily="18" charset="0"/>
              </a:rPr>
              <a:t>Questions that Can Extend/</a:t>
            </a:r>
            <a:br>
              <a:rPr lang="en-US" sz="3600" b="1" dirty="0" smtClean="0">
                <a:latin typeface="Times New Roman" panose="02020603050405020304" pitchFamily="18" charset="0"/>
                <a:cs typeface="Times New Roman" panose="02020603050405020304" pitchFamily="18" charset="0"/>
              </a:rPr>
            </a:br>
            <a:r>
              <a:rPr lang="en-US" sz="3600" b="1" dirty="0" smtClean="0">
                <a:latin typeface="Times New Roman" panose="02020603050405020304" pitchFamily="18" charset="0"/>
                <a:cs typeface="Times New Roman" panose="02020603050405020304" pitchFamily="18" charset="0"/>
              </a:rPr>
              <a:t>Sustain Curiosity</a:t>
            </a:r>
          </a:p>
        </p:txBody>
      </p:sp>
    </p:spTree>
    <p:extLst>
      <p:ext uri="{BB962C8B-B14F-4D97-AF65-F5344CB8AC3E}">
        <p14:creationId xmlns:p14="http://schemas.microsoft.com/office/powerpoint/2010/main" val="493639321"/>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1"/>
            <a:ext cx="7772400" cy="1143000"/>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Using a household item:</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The calendar</a:t>
            </a:r>
            <a:endParaRPr lang="en-US" b="1"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903071"/>
            <a:ext cx="8487692"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819400" y="3581400"/>
            <a:ext cx="2209800" cy="1447800"/>
          </a:xfrm>
          <a:prstGeom prst="rect">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4344002"/>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dirty="0"/>
          </a:p>
        </p:txBody>
      </p:sp>
      <p:sp>
        <p:nvSpPr>
          <p:cNvPr id="7" name="Text Placeholder 6"/>
          <p:cNvSpPr>
            <a:spLocks noGrp="1"/>
          </p:cNvSpPr>
          <p:nvPr>
            <p:ph type="body" sz="half" idx="3"/>
          </p:nvPr>
        </p:nvSpPr>
        <p:spPr/>
        <p:txBody>
          <a:bodyPr/>
          <a:lstStyle/>
          <a:p>
            <a:endParaRPr lang="en-US"/>
          </a:p>
        </p:txBody>
      </p:sp>
      <p:sp>
        <p:nvSpPr>
          <p:cNvPr id="6" name="Content Placeholder 5"/>
          <p:cNvSpPr>
            <a:spLocks noGrp="1"/>
          </p:cNvSpPr>
          <p:nvPr>
            <p:ph sz="quarter" idx="2"/>
          </p:nvPr>
        </p:nvSpPr>
        <p:spPr/>
        <p:txBody>
          <a:bodyPr/>
          <a:lstStyle/>
          <a:p>
            <a:pPr marL="457200" indent="-457200">
              <a:lnSpc>
                <a:spcPct val="170000"/>
              </a:lnSpc>
              <a:spcBef>
                <a:spcPts val="0"/>
              </a:spcBef>
              <a:buFont typeface="Arial" pitchFamily="34" charset="0"/>
              <a:buChar char="•"/>
            </a:pPr>
            <a:r>
              <a:rPr lang="en-US" sz="2800" dirty="0">
                <a:latin typeface="Times New Roman" panose="02020603050405020304" pitchFamily="18" charset="0"/>
                <a:cs typeface="Times New Roman" panose="02020603050405020304" pitchFamily="18" charset="0"/>
              </a:rPr>
              <a:t>Cooking</a:t>
            </a:r>
          </a:p>
          <a:p>
            <a:pPr marL="457200" indent="-457200">
              <a:lnSpc>
                <a:spcPct val="170000"/>
              </a:lnSpc>
              <a:spcBef>
                <a:spcPts val="0"/>
              </a:spcBef>
              <a:buFont typeface="Arial" pitchFamily="34" charset="0"/>
              <a:buChar char="•"/>
            </a:pPr>
            <a:r>
              <a:rPr lang="en-US" sz="2800" dirty="0">
                <a:latin typeface="Times New Roman" panose="02020603050405020304" pitchFamily="18" charset="0"/>
                <a:cs typeface="Times New Roman" panose="02020603050405020304" pitchFamily="18" charset="0"/>
              </a:rPr>
              <a:t>Travel</a:t>
            </a:r>
          </a:p>
          <a:p>
            <a:pPr marL="457200" indent="-457200">
              <a:lnSpc>
                <a:spcPct val="170000"/>
              </a:lnSpc>
              <a:spcBef>
                <a:spcPts val="0"/>
              </a:spcBef>
              <a:buFont typeface="Arial" pitchFamily="34" charset="0"/>
              <a:buChar char="•"/>
            </a:pPr>
            <a:r>
              <a:rPr lang="en-US" sz="2800" dirty="0">
                <a:latin typeface="Times New Roman" panose="02020603050405020304" pitchFamily="18" charset="0"/>
                <a:cs typeface="Times New Roman" panose="02020603050405020304" pitchFamily="18" charset="0"/>
              </a:rPr>
              <a:t>Eating Out</a:t>
            </a:r>
          </a:p>
          <a:p>
            <a:endParaRPr lang="en-US" dirty="0"/>
          </a:p>
        </p:txBody>
      </p:sp>
      <p:sp>
        <p:nvSpPr>
          <p:cNvPr id="8" name="Content Placeholder 7"/>
          <p:cNvSpPr>
            <a:spLocks noGrp="1"/>
          </p:cNvSpPr>
          <p:nvPr>
            <p:ph sz="quarter" idx="4"/>
          </p:nvPr>
        </p:nvSpPr>
        <p:spPr/>
        <p:txBody>
          <a:bodyPr>
            <a:normAutofit fontScale="70000" lnSpcReduction="20000"/>
          </a:bodyPr>
          <a:lstStyle/>
          <a:p>
            <a:pPr marL="457200" indent="-457200">
              <a:lnSpc>
                <a:spcPct val="170000"/>
              </a:lnSpc>
              <a:spcBef>
                <a:spcPts val="0"/>
              </a:spcBef>
              <a:buFont typeface="Arial" pitchFamily="34" charset="0"/>
              <a:buChar char="•"/>
            </a:pPr>
            <a:r>
              <a:rPr lang="en-US" sz="4500" dirty="0">
                <a:latin typeface="Times New Roman" panose="02020603050405020304" pitchFamily="18" charset="0"/>
                <a:cs typeface="Times New Roman" panose="02020603050405020304" pitchFamily="18" charset="0"/>
              </a:rPr>
              <a:t>Shopping</a:t>
            </a:r>
          </a:p>
          <a:p>
            <a:pPr marL="457200" indent="-457200">
              <a:lnSpc>
                <a:spcPct val="170000"/>
              </a:lnSpc>
              <a:spcBef>
                <a:spcPts val="0"/>
              </a:spcBef>
              <a:buFont typeface="Arial" pitchFamily="34" charset="0"/>
              <a:buChar char="•"/>
            </a:pPr>
            <a:r>
              <a:rPr lang="en-US" sz="4500" dirty="0">
                <a:latin typeface="Times New Roman" panose="02020603050405020304" pitchFamily="18" charset="0"/>
                <a:cs typeface="Times New Roman" panose="02020603050405020304" pitchFamily="18" charset="0"/>
              </a:rPr>
              <a:t>Family </a:t>
            </a:r>
            <a:r>
              <a:rPr lang="en-US" sz="4500" dirty="0" smtClean="0">
                <a:latin typeface="Times New Roman" panose="02020603050405020304" pitchFamily="18" charset="0"/>
                <a:cs typeface="Times New Roman" panose="02020603050405020304" pitchFamily="18" charset="0"/>
              </a:rPr>
              <a:t>Games</a:t>
            </a:r>
          </a:p>
          <a:p>
            <a:pPr marL="1371600" lvl="2" indent="-457200">
              <a:lnSpc>
                <a:spcPct val="170000"/>
              </a:lnSpc>
              <a:spcBef>
                <a:spcPts val="0"/>
              </a:spcBef>
              <a:buFont typeface="Arial" pitchFamily="34" charset="0"/>
              <a:buChar char="•"/>
            </a:pPr>
            <a:r>
              <a:rPr lang="en-US" sz="3400" dirty="0" err="1">
                <a:latin typeface="Times New Roman" panose="02020603050405020304" pitchFamily="18" charset="0"/>
                <a:cs typeface="Times New Roman" panose="02020603050405020304" pitchFamily="18" charset="0"/>
              </a:rPr>
              <a:t>Jenga</a:t>
            </a:r>
            <a:endParaRPr lang="en-US" sz="3400" dirty="0">
              <a:latin typeface="Times New Roman" panose="02020603050405020304" pitchFamily="18" charset="0"/>
              <a:cs typeface="Times New Roman" panose="02020603050405020304" pitchFamily="18" charset="0"/>
            </a:endParaRPr>
          </a:p>
          <a:p>
            <a:pPr marL="1371600" lvl="2" indent="-457200">
              <a:lnSpc>
                <a:spcPct val="170000"/>
              </a:lnSpc>
              <a:spcBef>
                <a:spcPts val="0"/>
              </a:spcBef>
              <a:buFont typeface="Arial" pitchFamily="34" charset="0"/>
              <a:buChar char="•"/>
            </a:pPr>
            <a:r>
              <a:rPr lang="en-US" sz="3400" dirty="0">
                <a:latin typeface="Times New Roman" panose="02020603050405020304" pitchFamily="18" charset="0"/>
                <a:cs typeface="Times New Roman" panose="02020603050405020304" pitchFamily="18" charset="0"/>
              </a:rPr>
              <a:t>Sudoku</a:t>
            </a:r>
          </a:p>
          <a:p>
            <a:pPr marL="1371600" lvl="2" indent="-457200">
              <a:lnSpc>
                <a:spcPct val="170000"/>
              </a:lnSpc>
              <a:spcBef>
                <a:spcPts val="0"/>
              </a:spcBef>
              <a:buFont typeface="Arial" pitchFamily="34" charset="0"/>
              <a:buChar char="•"/>
            </a:pPr>
            <a:r>
              <a:rPr lang="en-US" sz="3400" dirty="0">
                <a:latin typeface="Times New Roman" panose="02020603050405020304" pitchFamily="18" charset="0"/>
                <a:cs typeface="Times New Roman" panose="02020603050405020304" pitchFamily="18" charset="0"/>
              </a:rPr>
              <a:t>Rush Hour</a:t>
            </a:r>
          </a:p>
          <a:p>
            <a:pPr marL="1371600" lvl="2" indent="-457200">
              <a:lnSpc>
                <a:spcPct val="170000"/>
              </a:lnSpc>
              <a:spcBef>
                <a:spcPts val="0"/>
              </a:spcBef>
              <a:buFont typeface="Arial" pitchFamily="34" charset="0"/>
              <a:buChar char="•"/>
            </a:pPr>
            <a:r>
              <a:rPr lang="en-US" sz="3400" dirty="0">
                <a:latin typeface="Times New Roman" panose="02020603050405020304" pitchFamily="18" charset="0"/>
                <a:cs typeface="Times New Roman" panose="02020603050405020304" pitchFamily="18" charset="0"/>
              </a:rPr>
              <a:t>Tower of </a:t>
            </a:r>
            <a:r>
              <a:rPr lang="en-US" sz="3400" dirty="0" err="1">
                <a:latin typeface="Times New Roman" panose="02020603050405020304" pitchFamily="18" charset="0"/>
                <a:cs typeface="Times New Roman" panose="02020603050405020304" pitchFamily="18" charset="0"/>
              </a:rPr>
              <a:t>Hannoi</a:t>
            </a:r>
            <a:endParaRPr lang="en-US" sz="3400" dirty="0">
              <a:latin typeface="Times New Roman" panose="02020603050405020304" pitchFamily="18" charset="0"/>
              <a:cs typeface="Times New Roman" panose="02020603050405020304" pitchFamily="18" charset="0"/>
            </a:endParaRPr>
          </a:p>
          <a:p>
            <a:pPr marL="731520" lvl="1" indent="-457200">
              <a:lnSpc>
                <a:spcPct val="170000"/>
              </a:lnSpc>
              <a:spcBef>
                <a:spcPts val="0"/>
              </a:spcBef>
              <a:buFont typeface="Arial" pitchFamily="34" charset="0"/>
              <a:buChar char="•"/>
            </a:pPr>
            <a:endParaRPr lang="en-US" sz="2300" dirty="0" smtClean="0">
              <a:latin typeface="Times New Roman" panose="02020603050405020304" pitchFamily="18" charset="0"/>
              <a:cs typeface="Times New Roman" panose="02020603050405020304" pitchFamily="18" charset="0"/>
            </a:endParaRPr>
          </a:p>
          <a:p>
            <a:pPr marL="731520" lvl="1" indent="-457200">
              <a:lnSpc>
                <a:spcPct val="170000"/>
              </a:lnSpc>
              <a:spcBef>
                <a:spcPts val="0"/>
              </a:spcBef>
              <a:buFont typeface="Arial" pitchFamily="34" charset="0"/>
              <a:buChar char="•"/>
            </a:pPr>
            <a:endParaRPr lang="en-US" sz="2300" dirty="0">
              <a:latin typeface="Times New Roman" panose="02020603050405020304" pitchFamily="18" charset="0"/>
              <a:cs typeface="Times New Roman" panose="02020603050405020304" pitchFamily="18" charset="0"/>
            </a:endParaRPr>
          </a:p>
          <a:p>
            <a:endParaRPr lang="en-US" dirty="0"/>
          </a:p>
        </p:txBody>
      </p:sp>
      <p:sp>
        <p:nvSpPr>
          <p:cNvPr id="4" name="Title 3"/>
          <p:cNvSpPr>
            <a:spLocks noGrp="1"/>
          </p:cNvSpPr>
          <p:nvPr>
            <p:ph type="title"/>
          </p:nvPr>
        </p:nvSpPr>
        <p:spPr>
          <a:xfrm>
            <a:off x="301752" y="228600"/>
            <a:ext cx="8534400" cy="990600"/>
          </a:xfrm>
        </p:spPr>
        <p:txBody>
          <a:bodyPr>
            <a:noAutofit/>
          </a:bodyPr>
          <a:lstStyle/>
          <a:p>
            <a:r>
              <a:rPr lang="en-US" sz="2800" b="1" dirty="0"/>
              <a:t>Enriching Activities to Develop </a:t>
            </a:r>
            <a:r>
              <a:rPr lang="en-US" sz="2800" b="1" dirty="0" smtClean="0"/>
              <a:t/>
            </a:r>
            <a:br>
              <a:rPr lang="en-US" sz="2800" b="1" dirty="0" smtClean="0"/>
            </a:br>
            <a:r>
              <a:rPr lang="en-US" sz="2800" b="1" dirty="0" smtClean="0"/>
              <a:t>Mathematical </a:t>
            </a:r>
            <a:r>
              <a:rPr lang="en-US" sz="2800" b="1" dirty="0"/>
              <a:t>Concepts</a:t>
            </a:r>
            <a:endParaRPr lang="en-US" sz="2800" dirty="0"/>
          </a:p>
        </p:txBody>
      </p:sp>
      <p:pic>
        <p:nvPicPr>
          <p:cNvPr id="5122" name="Picture 2" descr="C:\Users\wwestervelt\AppData\Local\Microsoft\Windows\Temporary Internet Files\Content.IE5\3JTCT2CC\boystirr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4267200" cy="114604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wwestervelt\AppData\Local\Microsoft\Windows\Temporary Internet Files\Content.IE5\X5IAIIXJ\Anti-sudoku.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371599"/>
            <a:ext cx="4495800" cy="1069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945296"/>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987552"/>
          </a:xfrm>
        </p:spPr>
        <p:txBody>
          <a:bodyPr>
            <a:normAutofit fontScale="90000"/>
          </a:bodyPr>
          <a:lstStyle/>
          <a:p>
            <a:r>
              <a:rPr lang="en-US" sz="3600" b="1" dirty="0" smtClean="0"/>
              <a:t/>
            </a:r>
            <a:br>
              <a:rPr lang="en-US" sz="3600" b="1" dirty="0" smtClean="0"/>
            </a:br>
            <a:r>
              <a:rPr lang="en-US" sz="3600" b="1" dirty="0"/>
              <a:t/>
            </a:r>
            <a:br>
              <a:rPr lang="en-US" sz="3600" b="1" dirty="0"/>
            </a:br>
            <a:r>
              <a:rPr lang="en-US" sz="3600" b="1" dirty="0" smtClean="0"/>
              <a:t/>
            </a:r>
            <a:br>
              <a:rPr lang="en-US" sz="3600" b="1" dirty="0" smtClean="0"/>
            </a:br>
            <a:r>
              <a:rPr lang="en-US" sz="3600" b="1" dirty="0" smtClean="0"/>
              <a:t>Enrichment through Questioning &amp; Games</a:t>
            </a:r>
            <a:endParaRPr lang="en-US" b="1" dirty="0"/>
          </a:p>
        </p:txBody>
      </p:sp>
      <p:sp>
        <p:nvSpPr>
          <p:cNvPr id="3" name="Content Placeholder 2"/>
          <p:cNvSpPr>
            <a:spLocks noGrp="1"/>
          </p:cNvSpPr>
          <p:nvPr>
            <p:ph sz="quarter" idx="1"/>
          </p:nvPr>
        </p:nvSpPr>
        <p:spPr>
          <a:xfrm>
            <a:off x="301752" y="3581400"/>
            <a:ext cx="8503920" cy="2517648"/>
          </a:xfrm>
        </p:spPr>
        <p:txBody>
          <a:bodyPr>
            <a:normAutofit/>
          </a:bodyPr>
          <a:lstStyle/>
          <a:p>
            <a:pPr marL="0" indent="0" algn="ctr">
              <a:buNone/>
            </a:pPr>
            <a:r>
              <a:rPr lang="en-US" sz="2800" b="1" dirty="0" smtClean="0"/>
              <a:t>Regina McLean</a:t>
            </a:r>
          </a:p>
          <a:p>
            <a:pPr marL="0" indent="0" algn="ctr">
              <a:buNone/>
            </a:pPr>
            <a:r>
              <a:rPr lang="en-US" sz="2800" b="1" dirty="0" err="1" smtClean="0"/>
              <a:t>Manorhaven</a:t>
            </a:r>
            <a:r>
              <a:rPr lang="en-US" sz="2800" b="1" dirty="0" smtClean="0"/>
              <a:t> &amp; Salem PEP Educator</a:t>
            </a:r>
          </a:p>
          <a:p>
            <a:pPr marL="0" indent="0">
              <a:buNone/>
            </a:pPr>
            <a:endParaRPr lang="en-US" sz="3200" dirty="0" smtClean="0"/>
          </a:p>
          <a:p>
            <a:pPr marL="0" indent="0">
              <a:buNone/>
            </a:pPr>
            <a:endParaRPr lang="en-US" sz="3200" dirty="0"/>
          </a:p>
          <a:p>
            <a:pPr marL="0" indent="0">
              <a:buNone/>
            </a:pPr>
            <a:endParaRPr lang="en-US" sz="3200" dirty="0"/>
          </a:p>
          <a:p>
            <a:pPr marL="0" indent="0" algn="ctr">
              <a:buNone/>
            </a:pPr>
            <a:endParaRPr lang="en-US" sz="3200" dirty="0" smtClean="0"/>
          </a:p>
        </p:txBody>
      </p:sp>
      <p:pic>
        <p:nvPicPr>
          <p:cNvPr id="1026" name="Picture 2" descr="C:\Users\wwestervelt\AppData\Local\Microsoft\Windows\Temporary Internet Files\Content.IE5\RQED8F8B\mono-package-games-board[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2" y="2133600"/>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299540"/>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Introductions &amp; Opening Remarks</a:t>
            </a:r>
            <a:endParaRPr lang="en-US" sz="3600" b="1" dirty="0"/>
          </a:p>
        </p:txBody>
      </p:sp>
      <p:sp>
        <p:nvSpPr>
          <p:cNvPr id="3" name="Content Placeholder 2"/>
          <p:cNvSpPr>
            <a:spLocks noGrp="1"/>
          </p:cNvSpPr>
          <p:nvPr>
            <p:ph sz="quarter" idx="1"/>
          </p:nvPr>
        </p:nvSpPr>
        <p:spPr>
          <a:xfrm>
            <a:off x="301752" y="4191000"/>
            <a:ext cx="8503920" cy="1908048"/>
          </a:xfrm>
        </p:spPr>
        <p:txBody>
          <a:bodyPr>
            <a:normAutofit/>
          </a:bodyPr>
          <a:lstStyle/>
          <a:p>
            <a:pPr marL="0" indent="0" algn="ctr">
              <a:buNone/>
            </a:pPr>
            <a:r>
              <a:rPr lang="en-US" sz="2400" dirty="0" smtClean="0"/>
              <a:t>Dr. Wafa Westervelt</a:t>
            </a:r>
          </a:p>
          <a:p>
            <a:pPr marL="0" indent="0" algn="ctr">
              <a:buNone/>
            </a:pPr>
            <a:r>
              <a:rPr lang="en-US" sz="2400" dirty="0" smtClean="0"/>
              <a:t>Assistant Superintendent for Curriculum, Instruction, &amp; Assessment</a:t>
            </a:r>
            <a:endParaRPr lang="en-US" sz="2400" dirty="0"/>
          </a:p>
        </p:txBody>
      </p:sp>
    </p:spTree>
    <p:extLst>
      <p:ext uri="{BB962C8B-B14F-4D97-AF65-F5344CB8AC3E}">
        <p14:creationId xmlns:p14="http://schemas.microsoft.com/office/powerpoint/2010/main" val="110743292"/>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Games?</a:t>
            </a:r>
            <a:endParaRPr lang="en-US" dirty="0"/>
          </a:p>
        </p:txBody>
      </p:sp>
      <p:sp>
        <p:nvSpPr>
          <p:cNvPr id="3" name="Text Placeholder 2"/>
          <p:cNvSpPr>
            <a:spLocks noGrp="1"/>
          </p:cNvSpPr>
          <p:nvPr>
            <p:ph type="body" idx="1"/>
          </p:nvPr>
        </p:nvSpPr>
        <p:spPr/>
        <p:txBody>
          <a:bodyPr/>
          <a:lstStyle/>
          <a:p>
            <a:r>
              <a:rPr lang="en-US" dirty="0" smtClean="0">
                <a:solidFill>
                  <a:schemeClr val="tx1"/>
                </a:solidFill>
              </a:rPr>
              <a:t>Develop </a:t>
            </a:r>
            <a:r>
              <a:rPr lang="en-US" i="1" dirty="0" smtClean="0">
                <a:solidFill>
                  <a:schemeClr val="tx1"/>
                </a:solidFill>
              </a:rPr>
              <a:t>Problem Solving Skills.</a:t>
            </a:r>
          </a:p>
          <a:p>
            <a:r>
              <a:rPr lang="en-US" dirty="0" smtClean="0">
                <a:solidFill>
                  <a:schemeClr val="tx1"/>
                </a:solidFill>
              </a:rPr>
              <a:t>Provide a concrete, hands-on experience that children need in order to be successful in abstract reasoning activities.</a:t>
            </a:r>
          </a:p>
          <a:p>
            <a:r>
              <a:rPr lang="en-US" dirty="0" smtClean="0">
                <a:solidFill>
                  <a:schemeClr val="tx1"/>
                </a:solidFill>
              </a:rPr>
              <a:t>Give practice in planning and strategizing that can translate directly to  school.</a:t>
            </a:r>
          </a:p>
          <a:p>
            <a:r>
              <a:rPr lang="en-US" dirty="0" smtClean="0">
                <a:solidFill>
                  <a:schemeClr val="tx1"/>
                </a:solidFill>
              </a:rPr>
              <a:t>They’re fun! When something is fun, the </a:t>
            </a:r>
            <a:r>
              <a:rPr lang="en-US" dirty="0">
                <a:solidFill>
                  <a:schemeClr val="tx1"/>
                </a:solidFill>
              </a:rPr>
              <a:t>amygdala </a:t>
            </a:r>
            <a:r>
              <a:rPr lang="en-US" dirty="0" smtClean="0">
                <a:solidFill>
                  <a:schemeClr val="tx1"/>
                </a:solidFill>
              </a:rPr>
              <a:t>in the brain </a:t>
            </a:r>
            <a:r>
              <a:rPr lang="en-US" dirty="0">
                <a:solidFill>
                  <a:schemeClr val="tx1"/>
                </a:solidFill>
              </a:rPr>
              <a:t>is </a:t>
            </a:r>
            <a:r>
              <a:rPr lang="en-US" dirty="0" smtClean="0">
                <a:solidFill>
                  <a:schemeClr val="tx1"/>
                </a:solidFill>
              </a:rPr>
              <a:t>activated in a positive way and this aids long term storage in the brain.</a:t>
            </a:r>
            <a:endParaRPr lang="en-US" dirty="0">
              <a:solidFill>
                <a:schemeClr val="tx1"/>
              </a:solidFill>
            </a:endParaRPr>
          </a:p>
        </p:txBody>
      </p:sp>
      <p:pic>
        <p:nvPicPr>
          <p:cNvPr id="4" name="Picture 3" descr="FullSizeRender(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1498600"/>
            <a:ext cx="4191000" cy="4191000"/>
          </a:xfrm>
          <a:prstGeom prst="rect">
            <a:avLst/>
          </a:prstGeom>
        </p:spPr>
      </p:pic>
    </p:spTree>
    <p:extLst>
      <p:ext uri="{BB962C8B-B14F-4D97-AF65-F5344CB8AC3E}">
        <p14:creationId xmlns:p14="http://schemas.microsoft.com/office/powerpoint/2010/main" val="30189673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04800" y="152400"/>
            <a:ext cx="8520599" cy="1143000"/>
          </a:xfrm>
          <a:prstGeom prst="rect">
            <a:avLst/>
          </a:prstGeom>
        </p:spPr>
        <p:txBody>
          <a:bodyPr lIns="91425" tIns="91425" rIns="91425" bIns="91425" anchor="t" anchorCtr="0">
            <a:noAutofit/>
          </a:bodyPr>
          <a:lstStyle/>
          <a:p>
            <a:pPr>
              <a:spcBef>
                <a:spcPts val="0"/>
              </a:spcBef>
              <a:buNone/>
            </a:pPr>
            <a:r>
              <a:rPr lang="en" dirty="0"/>
              <a:t>Games to develop verbal reasoning and language</a:t>
            </a:r>
          </a:p>
        </p:txBody>
      </p:sp>
      <p:sp>
        <p:nvSpPr>
          <p:cNvPr id="51" name="Shape 51"/>
          <p:cNvSpPr txBox="1">
            <a:spLocks noGrp="1"/>
          </p:cNvSpPr>
          <p:nvPr>
            <p:ph type="body" idx="1"/>
          </p:nvPr>
        </p:nvSpPr>
        <p:spPr>
          <a:xfrm>
            <a:off x="382917" y="1523999"/>
            <a:ext cx="4478099" cy="4914167"/>
          </a:xfrm>
          <a:prstGeom prst="rect">
            <a:avLst/>
          </a:prstGeom>
        </p:spPr>
        <p:txBody>
          <a:bodyPr lIns="91425" tIns="91425" rIns="91425" bIns="91425" anchor="t" anchorCtr="0">
            <a:noAutofit/>
          </a:bodyPr>
          <a:lstStyle/>
          <a:p>
            <a:pPr lvl="0" rtl="0">
              <a:spcBef>
                <a:spcPts val="0"/>
              </a:spcBef>
              <a:spcAft>
                <a:spcPts val="0"/>
              </a:spcAft>
              <a:buNone/>
            </a:pPr>
            <a:r>
              <a:rPr lang="en" sz="1800" dirty="0">
                <a:solidFill>
                  <a:schemeClr val="tx1"/>
                </a:solidFill>
              </a:rPr>
              <a:t>Smart Mouth</a:t>
            </a:r>
          </a:p>
          <a:p>
            <a:pPr lvl="0" rtl="0">
              <a:spcBef>
                <a:spcPts val="0"/>
              </a:spcBef>
              <a:spcAft>
                <a:spcPts val="0"/>
              </a:spcAft>
              <a:buNone/>
            </a:pPr>
            <a:r>
              <a:rPr lang="en" sz="1800" dirty="0">
                <a:solidFill>
                  <a:schemeClr val="tx1"/>
                </a:solidFill>
              </a:rPr>
              <a:t>Quiddler </a:t>
            </a:r>
            <a:r>
              <a:rPr lang="en" sz="1800" dirty="0" smtClean="0">
                <a:solidFill>
                  <a:schemeClr val="tx1"/>
                </a:solidFill>
              </a:rPr>
              <a:t>(also Online </a:t>
            </a:r>
            <a:r>
              <a:rPr lang="en" sz="1800" dirty="0">
                <a:solidFill>
                  <a:schemeClr val="tx1"/>
                </a:solidFill>
              </a:rPr>
              <a:t>Daily Puzzle)</a:t>
            </a:r>
          </a:p>
          <a:p>
            <a:pPr lvl="0" rtl="0">
              <a:spcBef>
                <a:spcPts val="0"/>
              </a:spcBef>
              <a:spcAft>
                <a:spcPts val="0"/>
              </a:spcAft>
              <a:buClr>
                <a:schemeClr val="dk1"/>
              </a:buClr>
              <a:buSzPct val="61111"/>
              <a:buFont typeface="Arial"/>
              <a:buNone/>
            </a:pPr>
            <a:r>
              <a:rPr lang="en" sz="1800" dirty="0">
                <a:solidFill>
                  <a:schemeClr val="tx1"/>
                </a:solidFill>
              </a:rPr>
              <a:t>Bananagrams</a:t>
            </a:r>
          </a:p>
          <a:p>
            <a:pPr rtl="0">
              <a:spcBef>
                <a:spcPts val="0"/>
              </a:spcBef>
              <a:spcAft>
                <a:spcPts val="0"/>
              </a:spcAft>
              <a:buNone/>
            </a:pPr>
            <a:r>
              <a:rPr lang="en" sz="1800" dirty="0">
                <a:solidFill>
                  <a:schemeClr val="tx1"/>
                </a:solidFill>
              </a:rPr>
              <a:t>Apples to Apples / Jr*</a:t>
            </a:r>
          </a:p>
          <a:p>
            <a:pPr rtl="0">
              <a:spcBef>
                <a:spcPts val="0"/>
              </a:spcBef>
              <a:spcAft>
                <a:spcPts val="0"/>
              </a:spcAft>
              <a:buNone/>
            </a:pPr>
            <a:r>
              <a:rPr lang="en" sz="1800" dirty="0">
                <a:solidFill>
                  <a:schemeClr val="tx1"/>
                </a:solidFill>
              </a:rPr>
              <a:t>Picwits</a:t>
            </a:r>
            <a:br>
              <a:rPr lang="en" sz="1800" dirty="0">
                <a:solidFill>
                  <a:schemeClr val="tx1"/>
                </a:solidFill>
              </a:rPr>
            </a:br>
            <a:r>
              <a:rPr lang="en" sz="1800" dirty="0">
                <a:solidFill>
                  <a:schemeClr val="tx1"/>
                </a:solidFill>
              </a:rPr>
              <a:t>Scrabble / Scrabble Jr.*</a:t>
            </a:r>
            <a:br>
              <a:rPr lang="en" sz="1800" dirty="0">
                <a:solidFill>
                  <a:schemeClr val="tx1"/>
                </a:solidFill>
              </a:rPr>
            </a:br>
            <a:r>
              <a:rPr lang="en" sz="1800" dirty="0">
                <a:solidFill>
                  <a:schemeClr val="tx1"/>
                </a:solidFill>
              </a:rPr>
              <a:t>Scattergories</a:t>
            </a:r>
          </a:p>
          <a:p>
            <a:pPr>
              <a:spcBef>
                <a:spcPts val="0"/>
              </a:spcBef>
              <a:buNone/>
            </a:pPr>
            <a:r>
              <a:rPr lang="en" dirty="0"/>
              <a:t/>
            </a:r>
            <a:br>
              <a:rPr lang="en" dirty="0"/>
            </a:br>
            <a:endParaRPr lang="en" dirty="0"/>
          </a:p>
        </p:txBody>
      </p:sp>
      <p:pic>
        <p:nvPicPr>
          <p:cNvPr id="52" name="Shape 52"/>
          <p:cNvPicPr preferRelativeResize="0"/>
          <p:nvPr/>
        </p:nvPicPr>
        <p:blipFill>
          <a:blip r:embed="rId3">
            <a:alphaModFix/>
          </a:blip>
          <a:stretch>
            <a:fillRect/>
          </a:stretch>
        </p:blipFill>
        <p:spPr>
          <a:xfrm>
            <a:off x="5572927" y="1812300"/>
            <a:ext cx="2857500" cy="2641600"/>
          </a:xfrm>
          <a:prstGeom prst="rect">
            <a:avLst/>
          </a:prstGeom>
          <a:noFill/>
          <a:ln>
            <a:noFill/>
          </a:ln>
        </p:spPr>
      </p:pic>
      <p:pic>
        <p:nvPicPr>
          <p:cNvPr id="53" name="Shape 53"/>
          <p:cNvPicPr preferRelativeResize="0"/>
          <p:nvPr/>
        </p:nvPicPr>
        <p:blipFill>
          <a:blip r:embed="rId4">
            <a:alphaModFix/>
          </a:blip>
          <a:stretch>
            <a:fillRect/>
          </a:stretch>
        </p:blipFill>
        <p:spPr>
          <a:xfrm>
            <a:off x="3226810" y="3306833"/>
            <a:ext cx="2286000" cy="3048000"/>
          </a:xfrm>
          <a:prstGeom prst="rect">
            <a:avLst/>
          </a:prstGeom>
          <a:noFill/>
          <a:ln>
            <a:noFill/>
          </a:ln>
        </p:spPr>
      </p:pic>
    </p:spTree>
    <p:extLst>
      <p:ext uri="{BB962C8B-B14F-4D97-AF65-F5344CB8AC3E}">
        <p14:creationId xmlns:p14="http://schemas.microsoft.com/office/powerpoint/2010/main" val="37986530"/>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311701" y="389434"/>
            <a:ext cx="8520599" cy="763599"/>
          </a:xfrm>
          <a:prstGeom prst="rect">
            <a:avLst/>
          </a:prstGeom>
        </p:spPr>
        <p:txBody>
          <a:bodyPr lIns="91425" tIns="91425" rIns="91425" bIns="91425" anchor="t" anchorCtr="0">
            <a:noAutofit/>
          </a:bodyPr>
          <a:lstStyle/>
          <a:p>
            <a:pPr>
              <a:spcBef>
                <a:spcPts val="0"/>
              </a:spcBef>
              <a:buNone/>
            </a:pPr>
            <a:r>
              <a:rPr lang="en"/>
              <a:t>Games to develop spatial reasoning</a:t>
            </a:r>
          </a:p>
        </p:txBody>
      </p:sp>
      <p:sp>
        <p:nvSpPr>
          <p:cNvPr id="59" name="Shape 59"/>
          <p:cNvSpPr txBox="1">
            <a:spLocks noGrp="1"/>
          </p:cNvSpPr>
          <p:nvPr>
            <p:ph type="body" idx="1"/>
          </p:nvPr>
        </p:nvSpPr>
        <p:spPr>
          <a:xfrm>
            <a:off x="304800" y="1295400"/>
            <a:ext cx="4011600" cy="4996399"/>
          </a:xfrm>
          <a:prstGeom prst="rect">
            <a:avLst/>
          </a:prstGeom>
        </p:spPr>
        <p:txBody>
          <a:bodyPr lIns="91425" tIns="91425" rIns="91425" bIns="91425" anchor="t" anchorCtr="0">
            <a:noAutofit/>
          </a:bodyPr>
          <a:lstStyle/>
          <a:p>
            <a:pPr rtl="0">
              <a:lnSpc>
                <a:spcPct val="100000"/>
              </a:lnSpc>
              <a:spcBef>
                <a:spcPts val="0"/>
              </a:spcBef>
              <a:spcAft>
                <a:spcPts val="0"/>
              </a:spcAft>
              <a:buNone/>
            </a:pPr>
            <a:r>
              <a:rPr lang="en" sz="2400" b="1" dirty="0">
                <a:solidFill>
                  <a:schemeClr val="tx1"/>
                </a:solidFill>
              </a:rPr>
              <a:t>Solitary Play</a:t>
            </a:r>
          </a:p>
          <a:p>
            <a:pPr lvl="0" rtl="0">
              <a:lnSpc>
                <a:spcPct val="100000"/>
              </a:lnSpc>
              <a:spcBef>
                <a:spcPts val="0"/>
              </a:spcBef>
              <a:spcAft>
                <a:spcPts val="0"/>
              </a:spcAft>
              <a:buNone/>
            </a:pPr>
            <a:r>
              <a:rPr lang="en" sz="2400" dirty="0">
                <a:solidFill>
                  <a:schemeClr val="tx1"/>
                </a:solidFill>
              </a:rPr>
              <a:t>Rush Hour and Rush Hour Junior</a:t>
            </a:r>
          </a:p>
          <a:p>
            <a:pPr rtl="0">
              <a:lnSpc>
                <a:spcPct val="100000"/>
              </a:lnSpc>
              <a:spcBef>
                <a:spcPts val="0"/>
              </a:spcBef>
              <a:spcAft>
                <a:spcPts val="0"/>
              </a:spcAft>
              <a:buNone/>
            </a:pPr>
            <a:r>
              <a:rPr lang="en" sz="2400" dirty="0">
                <a:solidFill>
                  <a:schemeClr val="tx1"/>
                </a:solidFill>
              </a:rPr>
              <a:t>Tipover</a:t>
            </a:r>
          </a:p>
          <a:p>
            <a:pPr lvl="0" rtl="0">
              <a:lnSpc>
                <a:spcPct val="100000"/>
              </a:lnSpc>
              <a:spcBef>
                <a:spcPts val="0"/>
              </a:spcBef>
              <a:spcAft>
                <a:spcPts val="0"/>
              </a:spcAft>
              <a:buNone/>
            </a:pPr>
            <a:endParaRPr sz="2400" dirty="0">
              <a:solidFill>
                <a:schemeClr val="tx1"/>
              </a:solidFill>
            </a:endParaRPr>
          </a:p>
          <a:p>
            <a:pPr rtl="0">
              <a:lnSpc>
                <a:spcPct val="100000"/>
              </a:lnSpc>
              <a:spcBef>
                <a:spcPts val="0"/>
              </a:spcBef>
              <a:spcAft>
                <a:spcPts val="0"/>
              </a:spcAft>
              <a:buNone/>
            </a:pPr>
            <a:r>
              <a:rPr lang="en" sz="2400" b="1" dirty="0">
                <a:solidFill>
                  <a:schemeClr val="tx1"/>
                </a:solidFill>
              </a:rPr>
              <a:t>Group Play</a:t>
            </a:r>
          </a:p>
          <a:p>
            <a:pPr rtl="0">
              <a:lnSpc>
                <a:spcPct val="100000"/>
              </a:lnSpc>
              <a:spcBef>
                <a:spcPts val="0"/>
              </a:spcBef>
              <a:spcAft>
                <a:spcPts val="0"/>
              </a:spcAft>
              <a:buNone/>
            </a:pPr>
            <a:r>
              <a:rPr lang="en" sz="2400" dirty="0">
                <a:solidFill>
                  <a:schemeClr val="tx1"/>
                </a:solidFill>
              </a:rPr>
              <a:t>Batik</a:t>
            </a:r>
          </a:p>
          <a:p>
            <a:pPr rtl="0">
              <a:lnSpc>
                <a:spcPct val="100000"/>
              </a:lnSpc>
              <a:spcBef>
                <a:spcPts val="0"/>
              </a:spcBef>
              <a:spcAft>
                <a:spcPts val="0"/>
              </a:spcAft>
              <a:buNone/>
            </a:pPr>
            <a:r>
              <a:rPr lang="en" sz="2400" dirty="0">
                <a:solidFill>
                  <a:schemeClr val="tx1"/>
                </a:solidFill>
              </a:rPr>
              <a:t>Blokus</a:t>
            </a:r>
          </a:p>
          <a:p>
            <a:pPr rtl="0">
              <a:lnSpc>
                <a:spcPct val="100000"/>
              </a:lnSpc>
              <a:spcBef>
                <a:spcPts val="0"/>
              </a:spcBef>
              <a:spcAft>
                <a:spcPts val="0"/>
              </a:spcAft>
              <a:buNone/>
            </a:pPr>
            <a:r>
              <a:rPr lang="en" sz="2400" dirty="0">
                <a:solidFill>
                  <a:schemeClr val="tx1"/>
                </a:solidFill>
              </a:rPr>
              <a:t>Rumis</a:t>
            </a:r>
          </a:p>
          <a:p>
            <a:pPr rtl="0">
              <a:lnSpc>
                <a:spcPct val="100000"/>
              </a:lnSpc>
              <a:spcBef>
                <a:spcPts val="0"/>
              </a:spcBef>
              <a:spcAft>
                <a:spcPts val="0"/>
              </a:spcAft>
              <a:buNone/>
            </a:pPr>
            <a:r>
              <a:rPr lang="en" sz="2400" dirty="0">
                <a:solidFill>
                  <a:schemeClr val="tx1"/>
                </a:solidFill>
              </a:rPr>
              <a:t>QBITZ</a:t>
            </a:r>
          </a:p>
          <a:p>
            <a:pPr rtl="0">
              <a:lnSpc>
                <a:spcPct val="100000"/>
              </a:lnSpc>
              <a:spcBef>
                <a:spcPts val="0"/>
              </a:spcBef>
              <a:spcAft>
                <a:spcPts val="0"/>
              </a:spcAft>
              <a:buNone/>
            </a:pPr>
            <a:r>
              <a:rPr lang="en" sz="2400" dirty="0">
                <a:solidFill>
                  <a:schemeClr val="tx1"/>
                </a:solidFill>
              </a:rPr>
              <a:t>Othello</a:t>
            </a:r>
          </a:p>
          <a:p>
            <a:pPr rtl="0">
              <a:lnSpc>
                <a:spcPct val="100000"/>
              </a:lnSpc>
              <a:spcBef>
                <a:spcPts val="0"/>
              </a:spcBef>
              <a:spcAft>
                <a:spcPts val="0"/>
              </a:spcAft>
              <a:buNone/>
            </a:pPr>
            <a:r>
              <a:rPr lang="en" sz="2400" dirty="0">
                <a:solidFill>
                  <a:schemeClr val="tx1"/>
                </a:solidFill>
              </a:rPr>
              <a:t>Quoridor</a:t>
            </a:r>
          </a:p>
          <a:p>
            <a:pPr rtl="0">
              <a:lnSpc>
                <a:spcPct val="100000"/>
              </a:lnSpc>
              <a:spcBef>
                <a:spcPts val="0"/>
              </a:spcBef>
              <a:spcAft>
                <a:spcPts val="0"/>
              </a:spcAft>
              <a:buNone/>
            </a:pPr>
            <a:r>
              <a:rPr lang="en" sz="2400" dirty="0">
                <a:solidFill>
                  <a:schemeClr val="tx1"/>
                </a:solidFill>
              </a:rPr>
              <a:t>Rush Hour Shift </a:t>
            </a:r>
            <a:endParaRPr lang="en" sz="2400" dirty="0" smtClean="0">
              <a:solidFill>
                <a:schemeClr val="tx1"/>
              </a:solidFill>
            </a:endParaRPr>
          </a:p>
          <a:p>
            <a:pPr rtl="0">
              <a:lnSpc>
                <a:spcPct val="100000"/>
              </a:lnSpc>
              <a:spcBef>
                <a:spcPts val="0"/>
              </a:spcBef>
              <a:spcAft>
                <a:spcPts val="0"/>
              </a:spcAft>
              <a:buNone/>
            </a:pPr>
            <a:r>
              <a:rPr lang="en" sz="2400" dirty="0" smtClean="0">
                <a:solidFill>
                  <a:schemeClr val="tx1"/>
                </a:solidFill>
              </a:rPr>
              <a:t>Tower </a:t>
            </a:r>
            <a:r>
              <a:rPr lang="en" sz="2400" dirty="0">
                <a:solidFill>
                  <a:schemeClr val="tx1"/>
                </a:solidFill>
              </a:rPr>
              <a:t>of Hanoi </a:t>
            </a:r>
          </a:p>
        </p:txBody>
      </p:sp>
      <p:pic>
        <p:nvPicPr>
          <p:cNvPr id="60" name="Shape 60"/>
          <p:cNvPicPr preferRelativeResize="0"/>
          <p:nvPr/>
        </p:nvPicPr>
        <p:blipFill>
          <a:blip r:embed="rId3">
            <a:alphaModFix/>
          </a:blip>
          <a:stretch>
            <a:fillRect/>
          </a:stretch>
        </p:blipFill>
        <p:spPr>
          <a:xfrm>
            <a:off x="6347726" y="2825501"/>
            <a:ext cx="2737299" cy="3649732"/>
          </a:xfrm>
          <a:prstGeom prst="rect">
            <a:avLst/>
          </a:prstGeom>
          <a:noFill/>
          <a:ln>
            <a:noFill/>
          </a:ln>
        </p:spPr>
      </p:pic>
      <p:pic>
        <p:nvPicPr>
          <p:cNvPr id="61" name="Shape 61"/>
          <p:cNvPicPr preferRelativeResize="0"/>
          <p:nvPr/>
        </p:nvPicPr>
        <p:blipFill rotWithShape="1">
          <a:blip r:embed="rId4">
            <a:alphaModFix/>
          </a:blip>
          <a:srcRect/>
          <a:stretch/>
        </p:blipFill>
        <p:spPr>
          <a:xfrm>
            <a:off x="4039818" y="1153033"/>
            <a:ext cx="2857500" cy="3810000"/>
          </a:xfrm>
          <a:prstGeom prst="rect">
            <a:avLst/>
          </a:prstGeom>
          <a:noFill/>
          <a:ln>
            <a:noFill/>
          </a:ln>
        </p:spPr>
      </p:pic>
    </p:spTree>
    <p:extLst>
      <p:ext uri="{BB962C8B-B14F-4D97-AF65-F5344CB8AC3E}">
        <p14:creationId xmlns:p14="http://schemas.microsoft.com/office/powerpoint/2010/main" val="2969925707"/>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99803" y="304800"/>
            <a:ext cx="8520599" cy="763599"/>
          </a:xfrm>
          <a:prstGeom prst="rect">
            <a:avLst/>
          </a:prstGeom>
        </p:spPr>
        <p:txBody>
          <a:bodyPr lIns="91425" tIns="91425" rIns="91425" bIns="91425" anchor="t" anchorCtr="0">
            <a:noAutofit/>
          </a:bodyPr>
          <a:lstStyle/>
          <a:p>
            <a:pPr>
              <a:spcBef>
                <a:spcPts val="0"/>
              </a:spcBef>
              <a:buNone/>
            </a:pPr>
            <a:r>
              <a:rPr lang="en" dirty="0"/>
              <a:t>Games to develop Mathematical Reasoning</a:t>
            </a:r>
          </a:p>
        </p:txBody>
      </p:sp>
      <p:sp>
        <p:nvSpPr>
          <p:cNvPr id="67" name="Shape 67"/>
          <p:cNvSpPr txBox="1">
            <a:spLocks noGrp="1"/>
          </p:cNvSpPr>
          <p:nvPr>
            <p:ph type="body" idx="1"/>
          </p:nvPr>
        </p:nvSpPr>
        <p:spPr>
          <a:xfrm>
            <a:off x="381000" y="1397000"/>
            <a:ext cx="4468500" cy="4724800"/>
          </a:xfrm>
          <a:prstGeom prst="rect">
            <a:avLst/>
          </a:prstGeom>
        </p:spPr>
        <p:txBody>
          <a:bodyPr lIns="91425" tIns="91425" rIns="91425" bIns="91425" anchor="t" anchorCtr="0">
            <a:noAutofit/>
          </a:bodyPr>
          <a:lstStyle/>
          <a:p>
            <a:pPr lvl="0" rtl="0">
              <a:spcBef>
                <a:spcPts val="0"/>
              </a:spcBef>
              <a:spcAft>
                <a:spcPts val="0"/>
              </a:spcAft>
              <a:buClr>
                <a:schemeClr val="dk1"/>
              </a:buClr>
              <a:buSzPct val="61111"/>
              <a:buFont typeface="Arial"/>
              <a:buNone/>
            </a:pPr>
            <a:r>
              <a:rPr lang="en" sz="1800" dirty="0" smtClean="0"/>
              <a:t>Blink</a:t>
            </a:r>
          </a:p>
          <a:p>
            <a:pPr lvl="0" rtl="0">
              <a:spcBef>
                <a:spcPts val="0"/>
              </a:spcBef>
              <a:spcAft>
                <a:spcPts val="0"/>
              </a:spcAft>
              <a:buClr>
                <a:schemeClr val="dk1"/>
              </a:buClr>
              <a:buSzPct val="61111"/>
              <a:buFont typeface="Arial"/>
              <a:buNone/>
            </a:pPr>
            <a:endParaRPr lang="en" sz="1800" dirty="0"/>
          </a:p>
          <a:p>
            <a:pPr lvl="0" rtl="0">
              <a:spcBef>
                <a:spcPts val="0"/>
              </a:spcBef>
              <a:spcAft>
                <a:spcPts val="0"/>
              </a:spcAft>
              <a:buNone/>
            </a:pPr>
            <a:r>
              <a:rPr lang="en" sz="1800" dirty="0"/>
              <a:t>Set​ (also Online Daily Puzzle and APP)</a:t>
            </a:r>
          </a:p>
          <a:p>
            <a:pPr lvl="0" rtl="0">
              <a:spcBef>
                <a:spcPts val="0"/>
              </a:spcBef>
              <a:spcAft>
                <a:spcPts val="0"/>
              </a:spcAft>
              <a:buNone/>
            </a:pPr>
            <a:r>
              <a:rPr lang="en" sz="1800" dirty="0" smtClean="0"/>
              <a:t>Quirkle</a:t>
            </a:r>
          </a:p>
          <a:p>
            <a:pPr lvl="0" rtl="0">
              <a:spcBef>
                <a:spcPts val="0"/>
              </a:spcBef>
              <a:spcAft>
                <a:spcPts val="0"/>
              </a:spcAft>
              <a:buNone/>
            </a:pPr>
            <a:endParaRPr lang="en" sz="1800" dirty="0"/>
          </a:p>
          <a:p>
            <a:pPr lvl="0" rtl="0">
              <a:spcBef>
                <a:spcPts val="0"/>
              </a:spcBef>
              <a:spcAft>
                <a:spcPts val="0"/>
              </a:spcAft>
              <a:buClr>
                <a:schemeClr val="dk1"/>
              </a:buClr>
              <a:buSzPct val="61111"/>
              <a:buFont typeface="Arial"/>
              <a:buNone/>
            </a:pPr>
            <a:r>
              <a:rPr lang="en" sz="1800" dirty="0"/>
              <a:t>Mastermind / Jr</a:t>
            </a:r>
            <a:r>
              <a:rPr lang="en" sz="1800" dirty="0" smtClean="0"/>
              <a:t>*</a:t>
            </a:r>
          </a:p>
          <a:p>
            <a:pPr lvl="0" rtl="0">
              <a:spcBef>
                <a:spcPts val="0"/>
              </a:spcBef>
              <a:spcAft>
                <a:spcPts val="0"/>
              </a:spcAft>
              <a:buClr>
                <a:schemeClr val="dk1"/>
              </a:buClr>
              <a:buSzPct val="61111"/>
              <a:buFont typeface="Arial"/>
              <a:buNone/>
            </a:pPr>
            <a:endParaRPr lang="en" sz="1800" dirty="0"/>
          </a:p>
          <a:p>
            <a:pPr rtl="0">
              <a:spcBef>
                <a:spcPts val="0"/>
              </a:spcBef>
              <a:spcAft>
                <a:spcPts val="0"/>
              </a:spcAft>
              <a:buNone/>
            </a:pPr>
            <a:r>
              <a:rPr lang="en" sz="1800" dirty="0" smtClean="0"/>
              <a:t>​</a:t>
            </a:r>
            <a:r>
              <a:rPr lang="en" sz="1800" dirty="0"/>
              <a:t>24</a:t>
            </a:r>
            <a:r>
              <a:rPr lang="en" sz="1800" dirty="0" smtClean="0"/>
              <a:t>​</a:t>
            </a:r>
          </a:p>
          <a:p>
            <a:pPr rtl="0">
              <a:spcBef>
                <a:spcPts val="0"/>
              </a:spcBef>
              <a:spcAft>
                <a:spcPts val="0"/>
              </a:spcAft>
              <a:buNone/>
            </a:pPr>
            <a:endParaRPr lang="en" sz="1800" dirty="0"/>
          </a:p>
          <a:p>
            <a:pPr rtl="0">
              <a:spcBef>
                <a:spcPts val="0"/>
              </a:spcBef>
              <a:spcAft>
                <a:spcPts val="0"/>
              </a:spcAft>
              <a:buNone/>
            </a:pPr>
            <a:r>
              <a:rPr lang="en" sz="1800" dirty="0"/>
              <a:t>Clue </a:t>
            </a:r>
            <a:r>
              <a:rPr lang="en" sz="1800" dirty="0" smtClean="0"/>
              <a:t>​</a:t>
            </a:r>
          </a:p>
          <a:p>
            <a:pPr rtl="0">
              <a:spcBef>
                <a:spcPts val="0"/>
              </a:spcBef>
              <a:spcAft>
                <a:spcPts val="0"/>
              </a:spcAft>
              <a:buNone/>
            </a:pPr>
            <a:endParaRPr lang="en" sz="1800" dirty="0"/>
          </a:p>
          <a:p>
            <a:pPr rtl="0">
              <a:spcBef>
                <a:spcPts val="0"/>
              </a:spcBef>
              <a:spcAft>
                <a:spcPts val="0"/>
              </a:spcAft>
              <a:buNone/>
            </a:pPr>
            <a:r>
              <a:rPr lang="en" sz="1800" dirty="0"/>
              <a:t>Guess Who?​*​</a:t>
            </a:r>
          </a:p>
          <a:p>
            <a:pPr>
              <a:spcBef>
                <a:spcPts val="0"/>
              </a:spcBef>
              <a:spcAft>
                <a:spcPts val="0"/>
              </a:spcAft>
              <a:buNone/>
            </a:pPr>
            <a:r>
              <a:rPr lang="en" dirty="0"/>
              <a:t/>
            </a:r>
            <a:br>
              <a:rPr lang="en" dirty="0"/>
            </a:br>
            <a:r>
              <a:rPr lang="en" dirty="0"/>
              <a:t/>
            </a:r>
            <a:br>
              <a:rPr lang="en" dirty="0"/>
            </a:br>
            <a:endParaRPr lang="en" dirty="0"/>
          </a:p>
        </p:txBody>
      </p:sp>
      <p:pic>
        <p:nvPicPr>
          <p:cNvPr id="68" name="Shape 68"/>
          <p:cNvPicPr preferRelativeResize="0"/>
          <p:nvPr/>
        </p:nvPicPr>
        <p:blipFill>
          <a:blip r:embed="rId3">
            <a:alphaModFix/>
          </a:blip>
          <a:stretch>
            <a:fillRect/>
          </a:stretch>
        </p:blipFill>
        <p:spPr>
          <a:xfrm>
            <a:off x="3288528" y="2480440"/>
            <a:ext cx="2343150" cy="3124200"/>
          </a:xfrm>
          <a:prstGeom prst="rect">
            <a:avLst/>
          </a:prstGeom>
          <a:noFill/>
          <a:ln>
            <a:noFill/>
          </a:ln>
        </p:spPr>
      </p:pic>
      <p:pic>
        <p:nvPicPr>
          <p:cNvPr id="69" name="Shape 69"/>
          <p:cNvPicPr preferRelativeResize="0"/>
          <p:nvPr/>
        </p:nvPicPr>
        <p:blipFill>
          <a:blip r:embed="rId4">
            <a:alphaModFix/>
          </a:blip>
          <a:stretch>
            <a:fillRect/>
          </a:stretch>
        </p:blipFill>
        <p:spPr>
          <a:xfrm>
            <a:off x="6070060" y="2048633"/>
            <a:ext cx="2343150" cy="3556000"/>
          </a:xfrm>
          <a:prstGeom prst="rect">
            <a:avLst/>
          </a:prstGeom>
          <a:noFill/>
          <a:ln>
            <a:noFill/>
          </a:ln>
        </p:spPr>
      </p:pic>
    </p:spTree>
    <p:extLst>
      <p:ext uri="{BB962C8B-B14F-4D97-AF65-F5344CB8AC3E}">
        <p14:creationId xmlns:p14="http://schemas.microsoft.com/office/powerpoint/2010/main" val="2799529107"/>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228600" y="76200"/>
            <a:ext cx="8520599" cy="1143000"/>
          </a:xfrm>
          <a:prstGeom prst="rect">
            <a:avLst/>
          </a:prstGeom>
        </p:spPr>
        <p:txBody>
          <a:bodyPr lIns="91425" tIns="91425" rIns="91425" bIns="91425" anchor="t" anchorCtr="0">
            <a:noAutofit/>
          </a:bodyPr>
          <a:lstStyle/>
          <a:p>
            <a:pPr rtl="0">
              <a:spcBef>
                <a:spcPts val="0"/>
              </a:spcBef>
              <a:buNone/>
            </a:pPr>
            <a:r>
              <a:rPr lang="en" dirty="0"/>
              <a:t>Many of these games come in a variety of versions:</a:t>
            </a:r>
          </a:p>
          <a:p>
            <a:pPr>
              <a:spcBef>
                <a:spcPts val="0"/>
              </a:spcBef>
              <a:buNone/>
            </a:pPr>
            <a:endParaRPr dirty="0"/>
          </a:p>
        </p:txBody>
      </p:sp>
      <p:sp>
        <p:nvSpPr>
          <p:cNvPr id="83" name="Shape 83"/>
          <p:cNvSpPr txBox="1">
            <a:spLocks noGrp="1"/>
          </p:cNvSpPr>
          <p:nvPr>
            <p:ph type="body" idx="1"/>
          </p:nvPr>
        </p:nvSpPr>
        <p:spPr>
          <a:xfrm>
            <a:off x="311701" y="1536634"/>
            <a:ext cx="4018499" cy="2677999"/>
          </a:xfrm>
          <a:prstGeom prst="rect">
            <a:avLst/>
          </a:prstGeom>
        </p:spPr>
        <p:txBody>
          <a:bodyPr lIns="91425" tIns="91425" rIns="91425" bIns="91425" anchor="t" anchorCtr="0">
            <a:noAutofit/>
          </a:bodyPr>
          <a:lstStyle/>
          <a:p>
            <a:pPr rtl="0">
              <a:spcBef>
                <a:spcPts val="0"/>
              </a:spcBef>
              <a:buNone/>
            </a:pPr>
            <a:r>
              <a:rPr lang="en" sz="1800" dirty="0"/>
              <a:t>Solo </a:t>
            </a:r>
            <a:r>
              <a:rPr lang="en" sz="1800" dirty="0" smtClean="0"/>
              <a:t>Versions</a:t>
            </a:r>
          </a:p>
          <a:p>
            <a:pPr rtl="0">
              <a:spcBef>
                <a:spcPts val="0"/>
              </a:spcBef>
              <a:buNone/>
            </a:pPr>
            <a:endParaRPr lang="en" sz="1800" dirty="0"/>
          </a:p>
          <a:p>
            <a:pPr rtl="0">
              <a:spcBef>
                <a:spcPts val="0"/>
              </a:spcBef>
              <a:buNone/>
            </a:pPr>
            <a:r>
              <a:rPr lang="en" sz="1800" dirty="0"/>
              <a:t>Travel </a:t>
            </a:r>
            <a:r>
              <a:rPr lang="en" sz="1800" dirty="0" smtClean="0"/>
              <a:t>Versions</a:t>
            </a:r>
          </a:p>
          <a:p>
            <a:pPr rtl="0">
              <a:spcBef>
                <a:spcPts val="0"/>
              </a:spcBef>
              <a:buNone/>
            </a:pPr>
            <a:endParaRPr lang="en" sz="1800" dirty="0"/>
          </a:p>
          <a:p>
            <a:pPr rtl="0">
              <a:spcBef>
                <a:spcPts val="0"/>
              </a:spcBef>
              <a:buNone/>
            </a:pPr>
            <a:r>
              <a:rPr lang="en" sz="1800" dirty="0"/>
              <a:t>Online </a:t>
            </a:r>
            <a:r>
              <a:rPr lang="en" sz="1800" dirty="0" smtClean="0"/>
              <a:t>Versions</a:t>
            </a:r>
          </a:p>
          <a:p>
            <a:pPr rtl="0">
              <a:spcBef>
                <a:spcPts val="0"/>
              </a:spcBef>
              <a:buNone/>
            </a:pPr>
            <a:endParaRPr lang="en" sz="1800" dirty="0"/>
          </a:p>
          <a:p>
            <a:pPr rtl="0">
              <a:spcBef>
                <a:spcPts val="0"/>
              </a:spcBef>
              <a:buNone/>
            </a:pPr>
            <a:r>
              <a:rPr lang="en" sz="1800" dirty="0"/>
              <a:t>Junior </a:t>
            </a:r>
            <a:r>
              <a:rPr lang="en" sz="1800" dirty="0" smtClean="0"/>
              <a:t>Versions</a:t>
            </a:r>
          </a:p>
          <a:p>
            <a:pPr rtl="0">
              <a:spcBef>
                <a:spcPts val="0"/>
              </a:spcBef>
              <a:buNone/>
            </a:pPr>
            <a:endParaRPr lang="en" sz="1800" dirty="0"/>
          </a:p>
          <a:p>
            <a:pPr>
              <a:spcBef>
                <a:spcPts val="0"/>
              </a:spcBef>
              <a:buNone/>
            </a:pPr>
            <a:r>
              <a:rPr lang="en" sz="1800" dirty="0"/>
              <a:t>Tablet/Phone App Version</a:t>
            </a:r>
          </a:p>
        </p:txBody>
      </p:sp>
      <p:pic>
        <p:nvPicPr>
          <p:cNvPr id="84" name="Shape 84"/>
          <p:cNvPicPr preferRelativeResize="0"/>
          <p:nvPr/>
        </p:nvPicPr>
        <p:blipFill>
          <a:blip r:embed="rId3">
            <a:alphaModFix/>
          </a:blip>
          <a:stretch>
            <a:fillRect/>
          </a:stretch>
        </p:blipFill>
        <p:spPr>
          <a:xfrm>
            <a:off x="7160906" y="3782371"/>
            <a:ext cx="2008500" cy="2678000"/>
          </a:xfrm>
          <a:prstGeom prst="rect">
            <a:avLst/>
          </a:prstGeom>
          <a:noFill/>
          <a:ln>
            <a:noFill/>
          </a:ln>
        </p:spPr>
      </p:pic>
      <p:pic>
        <p:nvPicPr>
          <p:cNvPr id="85" name="Shape 85"/>
          <p:cNvPicPr preferRelativeResize="0"/>
          <p:nvPr/>
        </p:nvPicPr>
        <p:blipFill rotWithShape="1">
          <a:blip r:embed="rId4">
            <a:alphaModFix/>
          </a:blip>
          <a:srcRect r="31024"/>
          <a:stretch/>
        </p:blipFill>
        <p:spPr>
          <a:xfrm>
            <a:off x="7032851" y="1359567"/>
            <a:ext cx="2008499" cy="2422804"/>
          </a:xfrm>
          <a:prstGeom prst="rect">
            <a:avLst/>
          </a:prstGeom>
          <a:noFill/>
          <a:ln>
            <a:noFill/>
          </a:ln>
        </p:spPr>
      </p:pic>
      <p:pic>
        <p:nvPicPr>
          <p:cNvPr id="86" name="Shape 86"/>
          <p:cNvPicPr preferRelativeResize="0"/>
          <p:nvPr/>
        </p:nvPicPr>
        <p:blipFill rotWithShape="1">
          <a:blip r:embed="rId5">
            <a:alphaModFix/>
          </a:blip>
          <a:srcRect l="15663" r="16086" b="1989"/>
          <a:stretch/>
        </p:blipFill>
        <p:spPr>
          <a:xfrm>
            <a:off x="4549637" y="4546524"/>
            <a:ext cx="1899625" cy="2269600"/>
          </a:xfrm>
          <a:prstGeom prst="rect">
            <a:avLst/>
          </a:prstGeom>
          <a:noFill/>
          <a:ln>
            <a:noFill/>
          </a:ln>
        </p:spPr>
      </p:pic>
      <p:pic>
        <p:nvPicPr>
          <p:cNvPr id="87" name="Shape 87"/>
          <p:cNvPicPr preferRelativeResize="0"/>
          <p:nvPr/>
        </p:nvPicPr>
        <p:blipFill>
          <a:blip r:embed="rId6">
            <a:alphaModFix/>
          </a:blip>
          <a:stretch>
            <a:fillRect/>
          </a:stretch>
        </p:blipFill>
        <p:spPr>
          <a:xfrm>
            <a:off x="4085351" y="1359550"/>
            <a:ext cx="2828199" cy="3032165"/>
          </a:xfrm>
          <a:prstGeom prst="rect">
            <a:avLst/>
          </a:prstGeom>
          <a:noFill/>
          <a:ln>
            <a:noFill/>
          </a:ln>
        </p:spPr>
      </p:pic>
    </p:spTree>
    <p:extLst>
      <p:ext uri="{BB962C8B-B14F-4D97-AF65-F5344CB8AC3E}">
        <p14:creationId xmlns:p14="http://schemas.microsoft.com/office/powerpoint/2010/main" val="541641607"/>
      </p:ext>
    </p:extLst>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1" y="593367"/>
            <a:ext cx="8520599" cy="763599"/>
          </a:xfrm>
          <a:prstGeom prst="rect">
            <a:avLst/>
          </a:prstGeom>
        </p:spPr>
        <p:txBody>
          <a:bodyPr lIns="91425" tIns="91425" rIns="91425" bIns="91425" anchor="t" anchorCtr="0">
            <a:noAutofit/>
          </a:bodyPr>
          <a:lstStyle/>
          <a:p>
            <a:pPr>
              <a:spcBef>
                <a:spcPts val="0"/>
              </a:spcBef>
              <a:buNone/>
            </a:pPr>
            <a:r>
              <a:rPr lang="en"/>
              <a:t>Not a game, but don’t forget these toys:</a:t>
            </a:r>
          </a:p>
        </p:txBody>
      </p:sp>
      <p:sp>
        <p:nvSpPr>
          <p:cNvPr id="75" name="Shape 75"/>
          <p:cNvSpPr txBox="1">
            <a:spLocks noGrp="1"/>
          </p:cNvSpPr>
          <p:nvPr>
            <p:ph type="body" idx="1"/>
          </p:nvPr>
        </p:nvSpPr>
        <p:spPr>
          <a:xfrm>
            <a:off x="311700" y="1536633"/>
            <a:ext cx="3879300" cy="4555200"/>
          </a:xfrm>
          <a:prstGeom prst="rect">
            <a:avLst/>
          </a:prstGeom>
        </p:spPr>
        <p:txBody>
          <a:bodyPr lIns="91425" tIns="91425" rIns="91425" bIns="91425" anchor="t" anchorCtr="0">
            <a:noAutofit/>
          </a:bodyPr>
          <a:lstStyle/>
          <a:p>
            <a:pPr rtl="0">
              <a:spcBef>
                <a:spcPts val="0"/>
              </a:spcBef>
              <a:buNone/>
            </a:pPr>
            <a:r>
              <a:rPr lang="en" sz="1800" dirty="0">
                <a:solidFill>
                  <a:srgbClr val="000000"/>
                </a:solidFill>
              </a:rPr>
              <a:t>KEVA PLANKS</a:t>
            </a:r>
          </a:p>
          <a:p>
            <a:pPr rtl="0">
              <a:spcBef>
                <a:spcPts val="0"/>
              </a:spcBef>
              <a:buNone/>
            </a:pPr>
            <a:r>
              <a:rPr lang="en" sz="1800" dirty="0">
                <a:solidFill>
                  <a:srgbClr val="000000"/>
                </a:solidFill>
              </a:rPr>
              <a:t>KNEX</a:t>
            </a:r>
          </a:p>
          <a:p>
            <a:pPr>
              <a:spcBef>
                <a:spcPts val="0"/>
              </a:spcBef>
              <a:buNone/>
            </a:pPr>
            <a:r>
              <a:rPr lang="en" sz="1800" dirty="0">
                <a:solidFill>
                  <a:srgbClr val="000000"/>
                </a:solidFill>
              </a:rPr>
              <a:t>LEGO</a:t>
            </a:r>
          </a:p>
        </p:txBody>
      </p:sp>
      <p:pic>
        <p:nvPicPr>
          <p:cNvPr id="77" name="Shape 77"/>
          <p:cNvPicPr preferRelativeResize="0"/>
          <p:nvPr/>
        </p:nvPicPr>
        <p:blipFill>
          <a:blip r:embed="rId3">
            <a:alphaModFix/>
          </a:blip>
          <a:stretch>
            <a:fillRect/>
          </a:stretch>
        </p:blipFill>
        <p:spPr>
          <a:xfrm>
            <a:off x="1143000" y="4140200"/>
            <a:ext cx="2857500" cy="2336800"/>
          </a:xfrm>
          <a:prstGeom prst="rect">
            <a:avLst/>
          </a:prstGeom>
          <a:noFill/>
          <a:ln>
            <a:noFill/>
          </a:ln>
        </p:spPr>
      </p:pic>
      <p:pic>
        <p:nvPicPr>
          <p:cNvPr id="5" name="Picture 4" descr="FullSizeRend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1498600"/>
            <a:ext cx="3797300" cy="5063067"/>
          </a:xfrm>
          <a:prstGeom prst="rect">
            <a:avLst/>
          </a:prstGeom>
        </p:spPr>
      </p:pic>
    </p:spTree>
    <p:extLst>
      <p:ext uri="{BB962C8B-B14F-4D97-AF65-F5344CB8AC3E}">
        <p14:creationId xmlns:p14="http://schemas.microsoft.com/office/powerpoint/2010/main" val="4036245248"/>
      </p:ext>
    </p:extLst>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1" y="593367"/>
            <a:ext cx="8520599" cy="1870000"/>
          </a:xfrm>
          <a:prstGeom prst="rect">
            <a:avLst/>
          </a:prstGeom>
        </p:spPr>
        <p:txBody>
          <a:bodyPr lIns="91425" tIns="91425" rIns="91425" bIns="91425" anchor="t" anchorCtr="0">
            <a:noAutofit/>
          </a:bodyPr>
          <a:lstStyle/>
          <a:p>
            <a:pPr rtl="0">
              <a:spcBef>
                <a:spcPts val="0"/>
              </a:spcBef>
              <a:buNone/>
            </a:pPr>
            <a:r>
              <a:rPr lang="en" dirty="0"/>
              <a:t>There are so many more games!</a:t>
            </a:r>
          </a:p>
          <a:p>
            <a:pPr rtl="0">
              <a:spcBef>
                <a:spcPts val="0"/>
              </a:spcBef>
              <a:buNone/>
            </a:pPr>
            <a:r>
              <a:rPr lang="en" dirty="0"/>
              <a:t>Find games that your child loves so they’ll want to play them over and over. </a:t>
            </a:r>
          </a:p>
          <a:p>
            <a:pPr>
              <a:spcBef>
                <a:spcPts val="0"/>
              </a:spcBef>
              <a:buNone/>
            </a:pPr>
            <a:endParaRPr dirty="0"/>
          </a:p>
        </p:txBody>
      </p:sp>
      <p:sp>
        <p:nvSpPr>
          <p:cNvPr id="2" name="Rectangle 1"/>
          <p:cNvSpPr/>
          <p:nvPr/>
        </p:nvSpPr>
        <p:spPr>
          <a:xfrm>
            <a:off x="381000" y="2717800"/>
            <a:ext cx="3810000" cy="1077218"/>
          </a:xfrm>
          <a:prstGeom prst="rect">
            <a:avLst/>
          </a:prstGeom>
        </p:spPr>
        <p:txBody>
          <a:bodyPr wrap="square">
            <a:spAutoFit/>
          </a:bodyPr>
          <a:lstStyle/>
          <a:p>
            <a:pPr>
              <a:spcAft>
                <a:spcPts val="600"/>
              </a:spcAft>
            </a:pPr>
            <a:r>
              <a:rPr lang="en-US" sz="1800" b="1" dirty="0"/>
              <a:t>Dolphin </a:t>
            </a:r>
            <a:r>
              <a:rPr lang="en-US" sz="1800" b="1" dirty="0" smtClean="0"/>
              <a:t>Bookstore</a:t>
            </a:r>
          </a:p>
          <a:p>
            <a:pPr>
              <a:spcAft>
                <a:spcPts val="600"/>
              </a:spcAft>
            </a:pPr>
            <a:endParaRPr lang="en-US" sz="1800" b="1" dirty="0"/>
          </a:p>
          <a:p>
            <a:pPr>
              <a:spcAft>
                <a:spcPts val="600"/>
              </a:spcAft>
            </a:pPr>
            <a:r>
              <a:rPr lang="en-US" sz="1800" b="1" dirty="0" err="1"/>
              <a:t>Maddy’s</a:t>
            </a:r>
            <a:r>
              <a:rPr lang="en-US" sz="1800" b="1" dirty="0"/>
              <a:t> Toy </a:t>
            </a:r>
            <a:r>
              <a:rPr lang="en-US" sz="1800" b="1" dirty="0" smtClean="0"/>
              <a:t>Shop</a:t>
            </a:r>
            <a:endParaRPr lang="en-US" sz="1800" b="1" dirty="0"/>
          </a:p>
        </p:txBody>
      </p:sp>
      <p:sp>
        <p:nvSpPr>
          <p:cNvPr id="4" name="Rectangle 3"/>
          <p:cNvSpPr/>
          <p:nvPr/>
        </p:nvSpPr>
        <p:spPr>
          <a:xfrm>
            <a:off x="4343400" y="2717800"/>
            <a:ext cx="3581400" cy="2062103"/>
          </a:xfrm>
          <a:prstGeom prst="rect">
            <a:avLst/>
          </a:prstGeom>
        </p:spPr>
        <p:txBody>
          <a:bodyPr wrap="square">
            <a:spAutoFit/>
          </a:bodyPr>
          <a:lstStyle/>
          <a:p>
            <a:pPr>
              <a:spcAft>
                <a:spcPts val="600"/>
              </a:spcAft>
            </a:pPr>
            <a:r>
              <a:rPr lang="en-US" sz="1800" b="1" dirty="0"/>
              <a:t>Think Fun </a:t>
            </a:r>
            <a:r>
              <a:rPr lang="en-US" sz="1800" dirty="0"/>
              <a:t>http://www.thinkfun.com/</a:t>
            </a:r>
          </a:p>
          <a:p>
            <a:pPr>
              <a:spcAft>
                <a:spcPts val="600"/>
              </a:spcAft>
            </a:pPr>
            <a:r>
              <a:rPr lang="en-US" sz="1800" b="1" dirty="0" err="1"/>
              <a:t>SetGame</a:t>
            </a:r>
            <a:endParaRPr lang="en-US" sz="1800" b="1" dirty="0"/>
          </a:p>
          <a:p>
            <a:pPr>
              <a:spcAft>
                <a:spcPts val="600"/>
              </a:spcAft>
            </a:pPr>
            <a:r>
              <a:rPr lang="en-US" sz="1800" dirty="0"/>
              <a:t>http://www.setgame.com/</a:t>
            </a:r>
          </a:p>
          <a:p>
            <a:pPr>
              <a:spcAft>
                <a:spcPts val="600"/>
              </a:spcAft>
            </a:pPr>
            <a:r>
              <a:rPr lang="en-US" sz="1800" b="1" dirty="0" err="1"/>
              <a:t>Mindware</a:t>
            </a:r>
            <a:endParaRPr lang="en-US" sz="1800" b="1" dirty="0"/>
          </a:p>
          <a:p>
            <a:pPr>
              <a:spcAft>
                <a:spcPts val="600"/>
              </a:spcAft>
            </a:pPr>
            <a:r>
              <a:rPr lang="en-US" sz="1800" dirty="0"/>
              <a:t>http://www.mindware.com/</a:t>
            </a:r>
          </a:p>
        </p:txBody>
      </p:sp>
    </p:spTree>
    <p:extLst>
      <p:ext uri="{BB962C8B-B14F-4D97-AF65-F5344CB8AC3E}">
        <p14:creationId xmlns:p14="http://schemas.microsoft.com/office/powerpoint/2010/main" val="4193718882"/>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987552"/>
          </a:xfrm>
        </p:spPr>
        <p:txBody>
          <a:bodyPr>
            <a:normAutofit fontScale="90000"/>
          </a:bodyPr>
          <a:lstStyle/>
          <a:p>
            <a:r>
              <a:rPr lang="en-US" sz="3600" b="1" dirty="0" smtClean="0"/>
              <a:t/>
            </a:r>
            <a:br>
              <a:rPr lang="en-US" sz="3600" b="1" dirty="0" smtClean="0"/>
            </a:br>
            <a:r>
              <a:rPr lang="en-US" sz="3600" b="1" dirty="0"/>
              <a:t/>
            </a:r>
            <a:br>
              <a:rPr lang="en-US" sz="3600" b="1" dirty="0"/>
            </a:br>
            <a:r>
              <a:rPr lang="en-US" sz="3600" b="1" dirty="0" smtClean="0"/>
              <a:t/>
            </a:r>
            <a:br>
              <a:rPr lang="en-US" sz="3600" b="1" dirty="0" smtClean="0"/>
            </a:br>
            <a:r>
              <a:rPr lang="en-US" sz="3600" b="1" dirty="0" smtClean="0"/>
              <a:t>Stacey Susinno</a:t>
            </a:r>
            <a:br>
              <a:rPr lang="en-US" sz="3600" b="1" dirty="0" smtClean="0"/>
            </a:br>
            <a:r>
              <a:rPr lang="en-US" sz="3600" b="1" dirty="0" smtClean="0"/>
              <a:t>Weber </a:t>
            </a:r>
            <a:r>
              <a:rPr lang="en-US" sz="3600" b="1" dirty="0"/>
              <a:t>Science Educator</a:t>
            </a:r>
            <a:endParaRPr lang="en-US" b="1" dirty="0"/>
          </a:p>
        </p:txBody>
      </p:sp>
      <p:sp>
        <p:nvSpPr>
          <p:cNvPr id="3" name="Content Placeholder 2"/>
          <p:cNvSpPr>
            <a:spLocks noGrp="1"/>
          </p:cNvSpPr>
          <p:nvPr>
            <p:ph sz="quarter" idx="1"/>
          </p:nvPr>
        </p:nvSpPr>
        <p:spPr/>
        <p:txBody>
          <a:bodyPr>
            <a:normAutofit/>
          </a:bodyPr>
          <a:lstStyle/>
          <a:p>
            <a:pPr marL="0" indent="0" algn="ctr">
              <a:buNone/>
            </a:pPr>
            <a:r>
              <a:rPr lang="en-US" sz="3600" b="1" dirty="0"/>
              <a:t>Enrichment Through Nature:  Backyard </a:t>
            </a:r>
            <a:r>
              <a:rPr lang="en-US" sz="3600" b="1" dirty="0" smtClean="0"/>
              <a:t>Science</a:t>
            </a:r>
          </a:p>
          <a:p>
            <a:pPr marL="0" indent="0">
              <a:buNone/>
            </a:pPr>
            <a:endParaRPr lang="en-US" sz="3200" dirty="0" smtClean="0"/>
          </a:p>
          <a:p>
            <a:pPr marL="0" indent="0">
              <a:buNone/>
            </a:pPr>
            <a:endParaRPr lang="en-US" sz="3200" dirty="0"/>
          </a:p>
          <a:p>
            <a:pPr marL="0" indent="0">
              <a:buNone/>
            </a:pPr>
            <a:endParaRPr lang="en-US" sz="3200" dirty="0"/>
          </a:p>
          <a:p>
            <a:pPr marL="0" indent="0" algn="ctr">
              <a:buNone/>
            </a:pPr>
            <a:endParaRPr lang="en-US" sz="3200" dirty="0" smtClean="0"/>
          </a:p>
        </p:txBody>
      </p:sp>
      <p:pic>
        <p:nvPicPr>
          <p:cNvPr id="2050" name="Picture 2" descr="C:\Users\wwestervelt\AppData\Local\Microsoft\Windows\Temporary Internet Files\Content.IE5\4CAR3KQO\ByM_log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886200"/>
            <a:ext cx="4438860" cy="2129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649995"/>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AutoShape 2" descr="data:image/jpeg;base64,/9j/4AAQSkZJRgABAQAAAQABAAD/2wCEAAkGBxMTEhQUEhMWFRQVFBQWGBQVFBgWFBUVFBQWFhUWGBUYHCggGR0mGxQVITUiJykrMC4vGB8zODMsNyotLisBCgoKDg0OGxAQGywkICQsLywsMSwyLCwsLCwvLCwvLCwsLCwsLCwsLCwsNC8sLCwsLCwsLCwsLCwsLCwsLCwsLP/AABEIAIEAyAMBIgACEQEDEQH/xAAcAAACAwEBAQEAAAAAAAAAAAAEBQACBgMBBwj/xAA5EAACAQMDAwIFAgQFAwUAAAABAhEAAxIEITEFEyIGQSMyUWFxQoEUUpGxYnKCocEWQ/AVM1Oy0f/EABkBAAMBAQEAAAAAAAAAAAAAAAACAwEEBf/EACwRAAICAQMCBQIHAQAAAAAAAAABAhESAyExQVETMmGh8CKBBCNScZHB4UL/2gAMAwEAAhEDEQA/AESAVze9FBpqTU7leVR3oJuaw0K1yo5Aod74pkuwMKU1Gu1xW5tQ9y/FakAUzzXimuWnvA0cWWKxugxCdKkirmzBrno7k0QX3qLluOkeKYNEONq43UrpYuSKVyNxB896l6/Aq1xYM0s6pqwBFNF5Mxqi1zUEiaO9Gpledj+ldvyx/wDwGs+dcIp76Fv+V0e/gf8A7V0RVCOmbtDRdugbT0fZpbKIKsimWnNL7VELcoNHFl6IRqV2LtHWnrVInKIWKsK5qatNMRaLE1KrUosyj899PsaftXDeZhcH/tgKSu1t+YI/Xh/5NNvWnR9PpbOVtWza8VBJYhVSzacgHP3NwmSDzG0brTo3a21wKSikKx22LAkCOf0n+lCa23dYDuMziMxNzMCREnc4mFA3g7CkjPbdHQ477MO9S+mW0y2D3cjddrbKy4dt1Fs8hjI+J9oijrHpOwralLj3j2kKi4bDJF1NQlpigL43V8/rtIkDas1qu9cUZ3HuIDiA10vBx9kLEgYgCYj2mvbo1Rtm8XvG3l2S5uMd1AuC2QWmAIP0FWTj2EcX3NYno5VRkZgbk3La3PNQHXW29OHYZEEQx2gR9zvSnrXQLVttCiZk3r961ce4pQt29SloHth/EQx4IJH0NIH1N5hBuXWDTsXchpOTcneW3P33r3U6i+5Vrly6xU+LO7sVMg+JY+JkDj6Vtx7Bi+5oOt+khYsPfS7ljcIa12yuCm69tTLOWI8RBgg/UxRbembTJaZbl0A2dMzxaFxjc1N1ra4qHHiCDP025JrJ3L15lCs9xkyLBWdimRMlgpMZSTvzvXezc1KxjcvLiCoxdxip3KiDsDG4pXKN8GqMu5pfSfQRdfW2ncZ6dkVXXcEi66uEWQHLBIAJ96ZaT0pmLLd8A3AjEdtiFV0ZxDAwWhDtt9pg1iNDbdSMWdASp8SyyUMrxyQdx9DTordhRnc8DKjNvFjyVE+J+4qM5aa5Q2Mu5rl9MKygC8Tk+CntEDez3QXJIxEbSJ+tJugdGN+zcu5lMQ+IxkMbdvuEE5CNo9jVdM2qOnfzft93J2LwzXHTGCxOTyq8b8Uut91MlR3VW5Csyg7e4Bg7Go3pp8D1KuTWdT9PIzC3ZOLv3RbUyS7W7dhsSxbae4x2Ht7+2U676SRbNy+upzxNwootGHW1c7ZJZSQst9duN964a27eEHO5kDKnJsgSAJUzI2AEj6Ck+ms6i4Gs2u4yqGuNbDEIMFlmKkhZAH52ro0sXbSJTjKt2KMKc+lNRhfA/nBX9xuKBFsmNjvuNjuPrVLZKsGHKkEfsapyjEqPq2nem2mrP6O5MEcGD/Wn2lapFUxiq14avbYRVgBWDItYamOmal5dV5NE6fUAnY0GS3G6VcVxt3a7rTnNIhqVaKlFC2fJ/TfVhpwRixm9bc4kCURXDKZO85CiNJ6gW3b7ZtuR2UtkDGGKI68yCvzjff38femHp/pVq5bZXG5u2lDAgMsq88g7bDauGv6VaWylwFizBTPjgSQSwHvIj7/eNq5VqakYqS43OzCDlT5EXR+pDTad0xfJjdYMsCDc0/aB59jvVx6ztiSbd7LuC4QCuF0jSrYK3d5Klhl78D9tDe9OWHKrm48rYYllOXctF4XxEGRG880q13pPTi3efO9KAwvhKRazHc24LeP6Tt9dqvpS1UqYk46bdi3R+r0Q227d049vxlcLJt2HtfA32zLgmY+Uc1w/6i7un7D9xj/DW7RLNkDdS8bhuGTJ2MTzT3/pTTdsIRcg3xjeBQvdX+FL/DhCcC3sA58Tz7Lek9DtJqtTaINwW7V3twwyLBQRwsFhJ2jkce1UnKaQsVBjDp/XEt2LFtrTP2WQgHEKMSxJEc7NtKyD7midP6qVWBIuH4lpmJCKXS2jqykLtvlwSdhuaP1XQtO7kgsgDYlEKnIiwtwdsYyCSTt5TSYdGttfu2wXYIrFVBUXHZQPAEBhPPAPHFQc9WPX0HUdNhOk68iW7Cm2zdkrE4+MIyEr7MfIESBxuT7D/wDqwN83SGINsplCi4CUxzGMAN+/7+9H2+g28N2cfP5ZIVQqwC23xBBYzyCPwd6IfoFgSFa5I7sSyEfCuhOAg5Bn7R71NvVa/YZLTT/cS9Y64LlprYDDK4jST8wS0UJcA/MTDftRFz1cptYdrzwQZmN3+W6TvwyBB+xphq/StruRNwAG7KlkzZbZUKykJwcjtB4/NDav0pZWQHuFgLzAlkx+FcVVBXDeQfr7U35qtmflukCdT9ULjcKi5kyagK5Iztm8UKopB2Rcdvff2pXrPW1pjdOF5c11IxUpjcOospbD3RO7KyGInZjTLrHpq1NzzcANe8wUFtClwKltlCfM4O0EfYHegG9HaU3lQPqMS+rQgNba4Tp3tKpXG1MEXDICMfGujS8Tqyclpg3UfXqvkba3UY2LyKF7ai09wWwoRlhsRgdyfcbDk5LXae33WFhme34wzwWMqC0kAfqy9q2eq9MabtKknO2Na3dR7ZFwWdQiotwYnM4tGxEQdjOxGs9J2E7twG6ADqyHm2LKmzewtoUW2N3B2gjcbD6UnlVixxT2FfT7jgBlEiAI/FPek9TyOJEH6Gss2rZFIRSSeAPrSm51XU27qZBcpBEA7yeJmowuaKS+hn19Zjagb+ouD2/ejukNmgP1AorVaGRxS02OnQg7xPzNH70w0urVeGH9RWZ9U6O/IFrYwTkfaPYT71i9D1zWLcVBcYksAAQPruOKpDTchZTo+66LWqf1Cm1m+DwRXz/pRv3SFG5AUtkg2J5AIieDWt0fTLi8kftP/NY4tPYVqMlb2HQapVLSEVK1WQdHzK1YdgcUZoG+KkwPvFV1OiuILZYb3RkoAORG0e3vPAmidL1Q2R8mUOtxfIrDoCBMfMPLjb80AOsE3bLlAe0qrE7PiSZ2G3NeZGMK3e56jc0+Njr/AOlXQrO1tlCFQclIILbjYj/yRXms6U8DwLDAPKgsFVpiYG3Bo/XdY7iMpSJFoA5bjtZAE+IBkP8AbiuX/U7ImGHCqAQ5U5KrLJgbjy4245qijpXyI3qVwZw9BuErFm55zj8NvKNzG2+29FP0t7VsOyFVLMm4jyWJBB45/wBj9KZp6rIVFFkAKZ8bkT8LtmBjHsDDZD8+wPWOsd9cTbCnuO4KtsA6oCCCN/kBnb32pprTrZ2ZHO90WTp10x8J/IEjwbyA3JG24rqvT7gym2/h83gfH38ttqMs+pGOfwwDcyLnMmWNrtSojxAEmN/zRh6+xVlwiQIIciD2xbMwPIQAY2/ekcdL9Rqep2F9nSMylghKjlgpKj8n2om50q4iq+BE5GIOQwgliI2HkN6J6f1M27WAQE+XlP8ANidxG8Yj3FEXetTPw4Dd3IZ7nvRlBjaCPvSJaVbvcZvUvZbAR6VeeXZSWbuM0g5eGJYkEf4xQQ0TESEYiJkKSIBAJn8kD96a6vr+RJNsQRcBAb/5FRdjHtgP61w6X19rK44BgGJ3PsQJXjiQp/atcdJy527/AD7heoo8C7qfQ3CBmtmCOcT47lcW22Mg7Vlep9Da22LW2UngMhBI9oBG9bU+o2UDxBYIokmZK3e7kRHudopZrOtZPaZEC9p2uKC2cu7hzJgbSo2qkcI7xYlz6oz49K3icexcyice22UexiOKY6fpN0W07iXO0k4FlIRQ5yOJiNzvWi6b1wI5dbPJDQbrMQQ5cwSIAJbgAcc815quqlkZMAMktJOUwLTMwPHvlTTnFxrL50FjnfAkGjFEP0m2SGIkjcT7V1U0dpreZApvwr3Yay4H3p3Rwg2p01mrdN08KKP7ddMTlnKnRleraTIQaU6Xo6BssBP1962Wt0oNLDp4O1DZWDTQT0xAvAApwhpRpgaaWqIyJaqCAK8qA1Koc5850mn07W7neKhv0lnKx4tuBIy3j+b8e9S7b0t1kJNsEdhSRcIDDsHMMA0CHAEiOdzXKx0t7yMyQSrKuMgE5AnYkj+XjmqWugXCAUTIMFPKD5gSAAW32U/0rzoSkopYX9uT1JJZN5V/Qbet6JSgJTFrqBiLrHBDaBaIc7Z7SZiTSN7mnGttgFUtYnOLsordtthcDH3j9R+k10udIuPdSz4qziQSylcSpYEMDB2HtQd70vehGQC5mqHxZSVNwkKCMpjxPlx96aLb3w69jGktnLoGdSsK4F212ggtWFIRpObWyTKyYIKsDMHjnmiRp9CLrBwgVbdnH47KHLD4xLl4yXaFH1Pi1BaPpFxbgtMpVmGQAKsCMSQQQ2J2B3mq6jol54i3MwfmSd1LiRMqSoJAMTG00JtSvG/sDqqyND0E6VUXytgMLBLNdi5lmTcBWfCBG4A59/b3T6XSFLRJUElcviGT4tMifEZR7Lzyay9vp7qQpUhmCkCQSQ+68fWRtzTmx0XUBsTb3iYyTicSZyjY8/T3ikc29lC69DcEt8ufUaaaxY/XgDPkBdJCLhM2zPmcto8v+asLelOHEsrMRmQFKoAEJLCJaTJI4G4oHTdNuPjtsxABBUnckA45TEg78feuw6LcMYgNKq2zLtlMDnnbilTlXk9hnj+v3KudMty3GMF7wZjdaUVUGG+QEElhJG8V7o9LpXKKMcvgbLcYly1pjcBGRgBgsxETXC50C6wBCcxHmk+QkbZTuAdqU6joWphWt2z5bqQyg/KWB3bx2BImJjani5N7w9hGl0n7nbqtiwmospcCoty0vci4xVHcMA2ZY7AweYj61fWJoUy7DKxazeO91uUwRE2bfIh2+sERWd1PSdRhdu3iBgbQM3UdnF0EoykMchC8gmfbgx20XQdQwVltSH+U52/5S24ylfFSd44qu8bSj7C7Om5G01Go0rZrNnE3L7IUuDYCyptkQ3uwiD9xArLX7v0rroPTt97qoQFBKAuXQr8QEqVIaHkAmFmrWtN9ajrNv6mqH0klsnYMjGK0fQ4kT9BSdrNepfdCComPYe9b+Hluw1VwfUNEwijYr5zoet3HgW2xP+JTt+1ajp3XW+W+uJ9mG6n/AJH712Rklycepoy5iE664VMGh1M171O6HII4iuFg0j5KxX0oZWLYopVoay1EqapEhO7L15Xk17TWTo+Z9O6q9r5Qvzq+4J8kBA9+PI0Xa6zcUKAF8cY2P6VZRO/0c1Tot6wixeCmbgnJMjh23mDBjyx43oy1fsFHconhbtt8gCm9iVZIgAiSrQBHia4IRlSqX+Hoyat3EV/xri5buADK2oVdjEKCNxP0JqWutXUjAIsC2ogEwLRJUbk/zEGmQ6pplwKFFbB1J7RIGVqAW8CT5f5uTv7Vz/j9HC4qm1tom2SQ3bAAeVhjnvPlxyAYplFriaMbT/5AdN1CLwusvyqQFWY+UqJLEk88kk1S11Z80yHD2mY2x8S4bQhAZJHBI2A5PNF65rYsWyEUXbgGUKoxFuRIA4zLA/6aN0eq0yXLbDEYshEWzkgFthczOPnLFYiY34rFeVOVdf5/wHVXj8Qq1GrZ3DhMbgdmkLvuwwX/AE4wKKt9auZlwqBiI+UnYtLDdjzwftsIon0/rFQHuMATetOThJIGWcFV25G23vHvRFjVabl1TIos/DOMhmzGIU7lcdx/UVkbf1KdNmvbbG6F9jqTqUIVJSMSVJIAJIWZ43/P3oi31ZwIhflVdwf0TieYkSft9Qa59J1unUMLyj5gV8STDSrCY9gQ35FdX1+mIaAoHxBGBybxAtMrR47gkyRz71kVLFPJfPn8BKrrE8Xq9xYIC+JTcgxKKVWd/oTS3W9duKFgLKrAJUyVwKD3+hPEfeaZXusabJlOPb7tsgC2ccVtuCzALvDsNjufvSvVa6y96xkVe2LK27hFshQSGDMqFQdpBED22qlNLz/LEtN+UzOs6pddWtsqFWWyvDAj+HDBCCG5h2mZH2FG6f1RqQqoqWyFCjZHJ2RrQJhoBhzwBJj351F29oCwxtoBDmWtkqGGKpIwMgqrN8p3bik/T71lL2oOy23NvFQrEYrfRyI3IGKkwfxT5U/MjaTXlO3Tet3RjKocO3AZW8WsqVVtmG8Eg/2qqCeBJ+1MLPUNGCCUBJukMAhAFpXdlcbcsGQEcwpr1NVZ/iEbxCBfIqpxLYESFxB5j9I/FQlG6uSe40ZVdRF9WsIVcSCJ+oppeu6dkxBVCBZhhbMyEPdkgSfLHn8il+r1r3FVWOy8fbxVfr9FFZGtOV3ZruaqhpphBEVpNGFjgT96+c2uvPbYq9smD4lfem+k9UOf+w4/BH9ia7rUt0S8KTRsNRFDAUnPXyw2t3P3WvLPVpO4ZT/iEUNMFBrk0Fq5RS3KS2tUDRdq9S5ULKFjHOpQy3a9osngfPmsGhbto09NquL6evPo7lIQMhq9u1TNtOKslgVuLDNACJFdVeKJu2IqtvSzS4s3NFO5VrazzXcaWvezWUbkgDU2fpXJLRo17Zmp26ZIVyFF8b1VVorUWDNG2eh3Gti4CsFXYA5zCc7hcR9pYTTKLfBmSXItL0K13emT9Kv7/CbZcjtO2+/+x/pVdb6d1CuF7ZYkSCu4OykwTHGQH71q05dma5x7gmVd7TV1TpFwMinEFrfdJJICJvJfbbj2muo6e5nCLgEeVuSN+BBAIO42IrHpy7GZoqLleZzVr3Sr45tMJMDbk/QCuadK1An4T+PO3G2X9gTR4cuzDOPc8upP59jXTR3TwRQq3KM0riaroTadGStboc6e59q7XBPNeacKRRKWhXWyN2BKSOKMsag+9XewKFuuFqUmWhuNE1Fe1l7/AF1QcLYNx/5V4H+ZuBUpVZrigoaiBvXH+LBr1kBqgsLSNI502eMa62jVO0K9CCigslxZNEW0gU0OosC1kFXu4gwVGOR8SI+2OX+qut7VaYQUUGWAYEAwreTEficf2qvhKuUJm74E5FevbImQduduJ4o3qrWoVbMfqLMYB8BiN/vBaPeRTLVayy+QzUEvaBJ3UqoJmPf5iP2rFore2D1H2MwVr1RWgF+yDE28crBYQkGAwfYCOY4+/wBaHvPaVCB28sLYkBW3zbMjbmI3/FHg0uQ8S+goaxPtP7VY6q8ohVBVEAKlZUBXyllnnI/709vXbK/KyTiQSoABi4hXYfafvtQr4d28zMhDElDKt/3FPHttP+9C0nF3ZviJrgWX+rXXBW4q+0KUMqYYSAxmYY/8UUvU74yJEbsW8WWC5U8ggj5RG9H6i5YJdvAsbjktsD8y4FfGTsDwQOZozWayywYZr5uCxO4MOANvcYif3qzi3f1E1L0Mxd1Ll8ziSbfbIIOLJEQd5+8zzV7HUrlsQi21EgwqQNipAgHfdRzJ533p/Zt2WcYi2xPaB8Vx+Zg4AAxBIxocWrJUDK0GzXcqkqJbMEEHL2524ipeFNbqRTxIvoKrOvvKgIC45nyx5Y+TA7xJy3PPG9cX6hdgAYgAMAAphQyduBv7L/c06S5a8iVtA5XSFAQgDtDt8CDuP6zVtQ2nxfEISfwOUWMPE/qnYR96MJV5gzjflMYNLVuwRWkS3bFoD4chm7kwXIlce2w34y4MfWi7jWASQLU43cYVSsSvbkRBaMud/rUloPuUev6GYs3nX2n+9EL1Rh+k0160LRx7YT57o8AB4yuExz+qlZsimlmnVmxnFq6B9d11wNgJpMbd6+fiOVX+UbE04HTLeZcySRG52A+w9qIFhfpTKupr1N9gbQ6VbYhFAH9/zXtFhBXlPmhLLVKlSpCkqVKlAEqVKlAEqVKlAEqVKlAEqVKlAEqVKlAD30rze/yD/mkVSpVJeSP3Ej5mSpUqVMclSpUoAlSpUoAlSpUoAlSpUo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4" descr="data:image/jpeg;base64,/9j/4AAQSkZJRgABAQAAAQABAAD/2wCEAAkGBxMTEhQUEhMWFRQVFBQWGBQVFBgWFBUVFBQWFhUWGBUYHCggGR0mGxQVITUiJykrMC4vGB8zODMsNyotLisBCgoKDg0OGxAQGywkICQsLywsMSwyLCwsLCwvLCwvLCwsLCwsLCwsLCwsNC8sLCwsLCwsLCwsLCwsLCwsLCwsLP/AABEIAIEAyAMBIgACEQEDEQH/xAAcAAACAwEBAQEAAAAAAAAAAAAEBQACBgMBBwj/xAA5EAACAQMDAwIFAgQFAwUAAAABAhEAAxIEITEFEyIGQSMyUWFxQoEUUpGxYnKCocEWQ/AVM1Oy0f/EABkBAAMBAQEAAAAAAAAAAAAAAAACAwEEBf/EACwRAAICAQMCBQIHAQAAAAAAAAABAhESAyExQVETMmGh8CKBBCNScZHB4UL/2gAMAwEAAhEDEQA/AESAVze9FBpqTU7leVR3oJuaw0K1yo5Aod74pkuwMKU1Gu1xW5tQ9y/FakAUzzXimuWnvA0cWWKxugxCdKkirmzBrno7k0QX3qLluOkeKYNEONq43UrpYuSKVyNxB896l6/Aq1xYM0s6pqwBFNF5Mxqi1zUEiaO9Gpledj+ldvyx/wDwGs+dcIp76Fv+V0e/gf8A7V0RVCOmbtDRdugbT0fZpbKIKsimWnNL7VELcoNHFl6IRqV2LtHWnrVInKIWKsK5qatNMRaLE1KrUosyj899PsaftXDeZhcH/tgKSu1t+YI/Xh/5NNvWnR9PpbOVtWza8VBJYhVSzacgHP3NwmSDzG0brTo3a21wKSikKx22LAkCOf0n+lCa23dYDuMziMxNzMCREnc4mFA3g7CkjPbdHQ477MO9S+mW0y2D3cjddrbKy4dt1Fs8hjI+J9oijrHpOwralLj3j2kKi4bDJF1NQlpigL43V8/rtIkDas1qu9cUZ3HuIDiA10vBx9kLEgYgCYj2mvbo1Rtm8XvG3l2S5uMd1AuC2QWmAIP0FWTj2EcX3NYno5VRkZgbk3La3PNQHXW29OHYZEEQx2gR9zvSnrXQLVttCiZk3r961ce4pQt29SloHth/EQx4IJH0NIH1N5hBuXWDTsXchpOTcneW3P33r3U6i+5Vrly6xU+LO7sVMg+JY+JkDj6Vtx7Bi+5oOt+khYsPfS7ljcIa12yuCm69tTLOWI8RBgg/UxRbembTJaZbl0A2dMzxaFxjc1N1ra4qHHiCDP025JrJ3L15lCs9xkyLBWdimRMlgpMZSTvzvXezc1KxjcvLiCoxdxip3KiDsDG4pXKN8GqMu5pfSfQRdfW2ncZ6dkVXXcEi66uEWQHLBIAJ96ZaT0pmLLd8A3AjEdtiFV0ZxDAwWhDtt9pg1iNDbdSMWdASp8SyyUMrxyQdx9DTordhRnc8DKjNvFjyVE+J+4qM5aa5Q2Mu5rl9MKygC8Tk+CntEDez3QXJIxEbSJ+tJugdGN+zcu5lMQ+IxkMbdvuEE5CNo9jVdM2qOnfzft93J2LwzXHTGCxOTyq8b8Uut91MlR3VW5Csyg7e4Bg7Go3pp8D1KuTWdT9PIzC3ZOLv3RbUyS7W7dhsSxbae4x2Ht7+2U676SRbNy+upzxNwootGHW1c7ZJZSQst9duN964a27eEHO5kDKnJsgSAJUzI2AEj6Ck+ms6i4Gs2u4yqGuNbDEIMFlmKkhZAH52ro0sXbSJTjKt2KMKc+lNRhfA/nBX9xuKBFsmNjvuNjuPrVLZKsGHKkEfsapyjEqPq2nem2mrP6O5MEcGD/Wn2lapFUxiq14avbYRVgBWDItYamOmal5dV5NE6fUAnY0GS3G6VcVxt3a7rTnNIhqVaKlFC2fJ/TfVhpwRixm9bc4kCURXDKZO85CiNJ6gW3b7ZtuR2UtkDGGKI68yCvzjff38femHp/pVq5bZXG5u2lDAgMsq88g7bDauGv6VaWylwFizBTPjgSQSwHvIj7/eNq5VqakYqS43OzCDlT5EXR+pDTad0xfJjdYMsCDc0/aB59jvVx6ztiSbd7LuC4QCuF0jSrYK3d5Klhl78D9tDe9OWHKrm48rYYllOXctF4XxEGRG880q13pPTi3efO9KAwvhKRazHc24LeP6Tt9dqvpS1UqYk46bdi3R+r0Q227d049vxlcLJt2HtfA32zLgmY+Uc1w/6i7un7D9xj/DW7RLNkDdS8bhuGTJ2MTzT3/pTTdsIRcg3xjeBQvdX+FL/DhCcC3sA58Tz7Lek9DtJqtTaINwW7V3twwyLBQRwsFhJ2jkce1UnKaQsVBjDp/XEt2LFtrTP2WQgHEKMSxJEc7NtKyD7midP6qVWBIuH4lpmJCKXS2jqykLtvlwSdhuaP1XQtO7kgsgDYlEKnIiwtwdsYyCSTt5TSYdGttfu2wXYIrFVBUXHZQPAEBhPPAPHFQc9WPX0HUdNhOk68iW7Cm2zdkrE4+MIyEr7MfIESBxuT7D/wDqwN83SGINsplCi4CUxzGMAN+/7+9H2+g28N2cfP5ZIVQqwC23xBBYzyCPwd6IfoFgSFa5I7sSyEfCuhOAg5Bn7R71NvVa/YZLTT/cS9Y64LlprYDDK4jST8wS0UJcA/MTDftRFz1cptYdrzwQZmN3+W6TvwyBB+xphq/StruRNwAG7KlkzZbZUKykJwcjtB4/NDav0pZWQHuFgLzAlkx+FcVVBXDeQfr7U35qtmflukCdT9ULjcKi5kyagK5Iztm8UKopB2Rcdvff2pXrPW1pjdOF5c11IxUpjcOospbD3RO7KyGInZjTLrHpq1NzzcANe8wUFtClwKltlCfM4O0EfYHegG9HaU3lQPqMS+rQgNba4Tp3tKpXG1MEXDICMfGujS8Tqyclpg3UfXqvkba3UY2LyKF7ai09wWwoRlhsRgdyfcbDk5LXae33WFhme34wzwWMqC0kAfqy9q2eq9MabtKknO2Na3dR7ZFwWdQiotwYnM4tGxEQdjOxGs9J2E7twG6ADqyHm2LKmzewtoUW2N3B2gjcbD6UnlVixxT2FfT7jgBlEiAI/FPek9TyOJEH6Gss2rZFIRSSeAPrSm51XU27qZBcpBEA7yeJmowuaKS+hn19Zjagb+ouD2/ejukNmgP1AorVaGRxS02OnQg7xPzNH70w0urVeGH9RWZ9U6O/IFrYwTkfaPYT71i9D1zWLcVBcYksAAQPruOKpDTchZTo+66LWqf1Cm1m+DwRXz/pRv3SFG5AUtkg2J5AIieDWt0fTLi8kftP/NY4tPYVqMlb2HQapVLSEVK1WQdHzK1YdgcUZoG+KkwPvFV1OiuILZYb3RkoAORG0e3vPAmidL1Q2R8mUOtxfIrDoCBMfMPLjb80AOsE3bLlAe0qrE7PiSZ2G3NeZGMK3e56jc0+Njr/AOlXQrO1tlCFQclIILbjYj/yRXms6U8DwLDAPKgsFVpiYG3Bo/XdY7iMpSJFoA5bjtZAE+IBkP8AbiuX/U7ImGHCqAQ5U5KrLJgbjy4245qijpXyI3qVwZw9BuErFm55zj8NvKNzG2+29FP0t7VsOyFVLMm4jyWJBB45/wBj9KZp6rIVFFkAKZ8bkT8LtmBjHsDDZD8+wPWOsd9cTbCnuO4KtsA6oCCCN/kBnb32pprTrZ2ZHO90WTp10x8J/IEjwbyA3JG24rqvT7gym2/h83gfH38ttqMs+pGOfwwDcyLnMmWNrtSojxAEmN/zRh6+xVlwiQIIciD2xbMwPIQAY2/ekcdL9Rqep2F9nSMylghKjlgpKj8n2om50q4iq+BE5GIOQwgliI2HkN6J6f1M27WAQE+XlP8ANidxG8Yj3FEXetTPw4Dd3IZ7nvRlBjaCPvSJaVbvcZvUvZbAR6VeeXZSWbuM0g5eGJYkEf4xQQ0TESEYiJkKSIBAJn8kD96a6vr+RJNsQRcBAb/5FRdjHtgP61w6X19rK44BgGJ3PsQJXjiQp/atcdJy527/AD7heoo8C7qfQ3CBmtmCOcT47lcW22Mg7Vlep9Da22LW2UngMhBI9oBG9bU+o2UDxBYIokmZK3e7kRHudopZrOtZPaZEC9p2uKC2cu7hzJgbSo2qkcI7xYlz6oz49K3icexcyice22UexiOKY6fpN0W07iXO0k4FlIRQ5yOJiNzvWi6b1wI5dbPJDQbrMQQ5cwSIAJbgAcc815quqlkZMAMktJOUwLTMwPHvlTTnFxrL50FjnfAkGjFEP0m2SGIkjcT7V1U0dpreZApvwr3Yay4H3p3Rwg2p01mrdN08KKP7ddMTlnKnRleraTIQaU6Xo6BssBP1962Wt0oNLDp4O1DZWDTQT0xAvAApwhpRpgaaWqIyJaqCAK8qA1Koc5850mn07W7neKhv0lnKx4tuBIy3j+b8e9S7b0t1kJNsEdhSRcIDDsHMMA0CHAEiOdzXKx0t7yMyQSrKuMgE5AnYkj+XjmqWugXCAUTIMFPKD5gSAAW32U/0rzoSkopYX9uT1JJZN5V/Qbet6JSgJTFrqBiLrHBDaBaIc7Z7SZiTSN7mnGttgFUtYnOLsordtthcDH3j9R+k10udIuPdSz4qziQSylcSpYEMDB2HtQd70vehGQC5mqHxZSVNwkKCMpjxPlx96aLb3w69jGktnLoGdSsK4F212ggtWFIRpObWyTKyYIKsDMHjnmiRp9CLrBwgVbdnH47KHLD4xLl4yXaFH1Pi1BaPpFxbgtMpVmGQAKsCMSQQQ2J2B3mq6jol54i3MwfmSd1LiRMqSoJAMTG00JtSvG/sDqqyND0E6VUXytgMLBLNdi5lmTcBWfCBG4A59/b3T6XSFLRJUElcviGT4tMifEZR7Lzyay9vp7qQpUhmCkCQSQ+68fWRtzTmx0XUBsTb3iYyTicSZyjY8/T3ikc29lC69DcEt8ufUaaaxY/XgDPkBdJCLhM2zPmcto8v+asLelOHEsrMRmQFKoAEJLCJaTJI4G4oHTdNuPjtsxABBUnckA45TEg78feuw6LcMYgNKq2zLtlMDnnbilTlXk9hnj+v3KudMty3GMF7wZjdaUVUGG+QEElhJG8V7o9LpXKKMcvgbLcYly1pjcBGRgBgsxETXC50C6wBCcxHmk+QkbZTuAdqU6joWphWt2z5bqQyg/KWB3bx2BImJjani5N7w9hGl0n7nbqtiwmospcCoty0vci4xVHcMA2ZY7AweYj61fWJoUy7DKxazeO91uUwRE2bfIh2+sERWd1PSdRhdu3iBgbQM3UdnF0EoykMchC8gmfbgx20XQdQwVltSH+U52/5S24ylfFSd44qu8bSj7C7Om5G01Go0rZrNnE3L7IUuDYCyptkQ3uwiD9xArLX7v0rroPTt97qoQFBKAuXQr8QEqVIaHkAmFmrWtN9ajrNv6mqH0klsnYMjGK0fQ4kT9BSdrNepfdCComPYe9b+Hluw1VwfUNEwijYr5zoet3HgW2xP+JTt+1ajp3XW+W+uJ9mG6n/AJH712Rklycepoy5iE664VMGh1M171O6HII4iuFg0j5KxX0oZWLYopVoay1EqapEhO7L15Xk17TWTo+Z9O6q9r5Qvzq+4J8kBA9+PI0Xa6zcUKAF8cY2P6VZRO/0c1Tot6wixeCmbgnJMjh23mDBjyx43oy1fsFHconhbtt8gCm9iVZIgAiSrQBHia4IRlSqX+Hoyat3EV/xri5buADK2oVdjEKCNxP0JqWutXUjAIsC2ogEwLRJUbk/zEGmQ6pplwKFFbB1J7RIGVqAW8CT5f5uTv7Vz/j9HC4qm1tom2SQ3bAAeVhjnvPlxyAYplFriaMbT/5AdN1CLwusvyqQFWY+UqJLEk88kk1S11Z80yHD2mY2x8S4bQhAZJHBI2A5PNF65rYsWyEUXbgGUKoxFuRIA4zLA/6aN0eq0yXLbDEYshEWzkgFthczOPnLFYiY34rFeVOVdf5/wHVXj8Qq1GrZ3DhMbgdmkLvuwwX/AE4wKKt9auZlwqBiI+UnYtLDdjzwftsIon0/rFQHuMATetOThJIGWcFV25G23vHvRFjVabl1TIos/DOMhmzGIU7lcdx/UVkbf1KdNmvbbG6F9jqTqUIVJSMSVJIAJIWZ43/P3oi31ZwIhflVdwf0TieYkSft9Qa59J1unUMLyj5gV8STDSrCY9gQ35FdX1+mIaAoHxBGBybxAtMrR47gkyRz71kVLFPJfPn8BKrrE8Xq9xYIC+JTcgxKKVWd/oTS3W9duKFgLKrAJUyVwKD3+hPEfeaZXusabJlOPb7tsgC2ccVtuCzALvDsNjufvSvVa6y96xkVe2LK27hFshQSGDMqFQdpBED22qlNLz/LEtN+UzOs6pddWtsqFWWyvDAj+HDBCCG5h2mZH2FG6f1RqQqoqWyFCjZHJ2RrQJhoBhzwBJj351F29oCwxtoBDmWtkqGGKpIwMgqrN8p3bik/T71lL2oOy23NvFQrEYrfRyI3IGKkwfxT5U/MjaTXlO3Tet3RjKocO3AZW8WsqVVtmG8Eg/2qqCeBJ+1MLPUNGCCUBJukMAhAFpXdlcbcsGQEcwpr1NVZ/iEbxCBfIqpxLYESFxB5j9I/FQlG6uSe40ZVdRF9WsIVcSCJ+oppeu6dkxBVCBZhhbMyEPdkgSfLHn8il+r1r3FVWOy8fbxVfr9FFZGtOV3ZruaqhpphBEVpNGFjgT96+c2uvPbYq9smD4lfem+k9UOf+w4/BH9ia7rUt0S8KTRsNRFDAUnPXyw2t3P3WvLPVpO4ZT/iEUNMFBrk0Fq5RS3KS2tUDRdq9S5ULKFjHOpQy3a9osngfPmsGhbto09NquL6evPo7lIQMhq9u1TNtOKslgVuLDNACJFdVeKJu2IqtvSzS4s3NFO5VrazzXcaWvezWUbkgDU2fpXJLRo17Zmp26ZIVyFF8b1VVorUWDNG2eh3Gti4CsFXYA5zCc7hcR9pYTTKLfBmSXItL0K13emT9Kv7/CbZcjtO2+/+x/pVdb6d1CuF7ZYkSCu4OykwTHGQH71q05dma5x7gmVd7TV1TpFwMinEFrfdJJICJvJfbbj2muo6e5nCLgEeVuSN+BBAIO42IrHpy7GZoqLleZzVr3Sr45tMJMDbk/QCuadK1An4T+PO3G2X9gTR4cuzDOPc8upP59jXTR3TwRQq3KM0riaroTadGStboc6e59q7XBPNeacKRRKWhXWyN2BKSOKMsag+9XewKFuuFqUmWhuNE1Fe1l7/AF1QcLYNx/5V4H+ZuBUpVZrigoaiBvXH+LBr1kBqgsLSNI502eMa62jVO0K9CCigslxZNEW0gU0OosC1kFXu4gwVGOR8SI+2OX+qut7VaYQUUGWAYEAwreTEficf2qvhKuUJm74E5FevbImQduduJ4o3qrWoVbMfqLMYB8BiN/vBaPeRTLVayy+QzUEvaBJ3UqoJmPf5iP2rFore2D1H2MwVr1RWgF+yDE28crBYQkGAwfYCOY4+/wBaHvPaVCB28sLYkBW3zbMjbmI3/FHg0uQ8S+goaxPtP7VY6q8ohVBVEAKlZUBXyllnnI/709vXbK/KyTiQSoABi4hXYfafvtQr4d28zMhDElDKt/3FPHttP+9C0nF3ZviJrgWX+rXXBW4q+0KUMqYYSAxmYY/8UUvU74yJEbsW8WWC5U8ggj5RG9H6i5YJdvAsbjktsD8y4FfGTsDwQOZozWayywYZr5uCxO4MOANvcYif3qzi3f1E1L0Mxd1Ll8ziSbfbIIOLJEQd5+8zzV7HUrlsQi21EgwqQNipAgHfdRzJ533p/Zt2WcYi2xPaB8Vx+Zg4AAxBIxocWrJUDK0GzXcqkqJbMEEHL2524ipeFNbqRTxIvoKrOvvKgIC45nyx5Y+TA7xJy3PPG9cX6hdgAYgAMAAphQyduBv7L/c06S5a8iVtA5XSFAQgDtDt8CDuP6zVtQ2nxfEISfwOUWMPE/qnYR96MJV5gzjflMYNLVuwRWkS3bFoD4chm7kwXIlce2w34y4MfWi7jWASQLU43cYVSsSvbkRBaMud/rUloPuUev6GYs3nX2n+9EL1Rh+k0160LRx7YT57o8AB4yuExz+qlZsimlmnVmxnFq6B9d11wNgJpMbd6+fiOVX+UbE04HTLeZcySRG52A+w9qIFhfpTKupr1N9gbQ6VbYhFAH9/zXtFhBXlPmhLLVKlSpCkqVKlAEqVKlAEqVKlAEqVKlAEqVKlAEqVKlAD30rze/yD/mkVSpVJeSP3Ej5mSpUqVMclSpUoAlSpUoAlSpUoAlSpUo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Rectangle 5"/>
          <p:cNvSpPr/>
          <p:nvPr/>
        </p:nvSpPr>
        <p:spPr>
          <a:xfrm>
            <a:off x="2768600" y="160338"/>
            <a:ext cx="6019800" cy="2677656"/>
          </a:xfrm>
          <a:prstGeom prst="rect">
            <a:avLst/>
          </a:prstGeom>
        </p:spPr>
        <p:txBody>
          <a:bodyPr wrap="square">
            <a:spAutoFit/>
          </a:bodyPr>
          <a:lstStyle/>
          <a:p>
            <a:r>
              <a:rPr lang="en-US" sz="2400" b="1" dirty="0">
                <a:solidFill>
                  <a:prstClr val="white"/>
                </a:solidFill>
                <a:effectLst>
                  <a:outerShdw blurRad="38100" dist="38100" dir="2700000" algn="tl">
                    <a:srgbClr val="000000">
                      <a:alpha val="43137"/>
                    </a:srgbClr>
                  </a:outerShdw>
                </a:effectLst>
                <a:latin typeface="Californian FB" panose="0207040306080B030204" pitchFamily="18" charset="0"/>
              </a:rPr>
              <a:t>“If a child is to keep alive his inborn sense of wonder, he needs the companionship of at least one adult who can share it, rediscovering with him the joy, excitement, and mystery of the world we live in</a:t>
            </a:r>
            <a:r>
              <a:rPr lang="en-US" sz="2400" b="1" dirty="0" smtClean="0">
                <a:solidFill>
                  <a:prstClr val="white"/>
                </a:solidFill>
                <a:effectLst>
                  <a:outerShdw blurRad="38100" dist="38100" dir="2700000" algn="tl">
                    <a:srgbClr val="000000">
                      <a:alpha val="43137"/>
                    </a:srgbClr>
                  </a:outerShdw>
                </a:effectLst>
                <a:latin typeface="Californian FB" panose="0207040306080B030204" pitchFamily="18" charset="0"/>
              </a:rPr>
              <a:t>.”</a:t>
            </a:r>
          </a:p>
          <a:p>
            <a:r>
              <a:rPr lang="en-US" sz="2400" b="1" dirty="0" smtClean="0">
                <a:solidFill>
                  <a:prstClr val="white"/>
                </a:solidFill>
                <a:effectLst>
                  <a:outerShdw blurRad="38100" dist="38100" dir="2700000" algn="tl">
                    <a:srgbClr val="000000">
                      <a:alpha val="43137"/>
                    </a:srgbClr>
                  </a:outerShdw>
                </a:effectLst>
                <a:latin typeface="Californian FB" panose="0207040306080B030204" pitchFamily="18" charset="0"/>
              </a:rPr>
              <a:t>~Rachel Carson</a:t>
            </a:r>
          </a:p>
          <a:p>
            <a:r>
              <a:rPr lang="en-US" sz="2000" b="1" dirty="0" smtClean="0">
                <a:solidFill>
                  <a:prstClr val="white"/>
                </a:solidFill>
                <a:effectLst>
                  <a:outerShdw blurRad="38100" dist="38100" dir="2700000" algn="tl">
                    <a:srgbClr val="000000">
                      <a:alpha val="43137"/>
                    </a:srgbClr>
                  </a:outerShdw>
                </a:effectLst>
                <a:latin typeface="Californian FB" panose="0207040306080B030204" pitchFamily="18" charset="0"/>
              </a:rPr>
              <a:t>The Sense of Wonder</a:t>
            </a:r>
            <a:endParaRPr lang="en-US" sz="2000" b="1" dirty="0">
              <a:solidFill>
                <a:prstClr val="white"/>
              </a:solidFill>
              <a:effectLst>
                <a:outerShdw blurRad="38100" dist="38100" dir="2700000" algn="tl">
                  <a:srgbClr val="000000">
                    <a:alpha val="43137"/>
                  </a:srgbClr>
                </a:outerShdw>
              </a:effectLst>
              <a:latin typeface="Californian FB" panose="0207040306080B030204" pitchFamily="18" charset="0"/>
            </a:endParaRPr>
          </a:p>
        </p:txBody>
      </p:sp>
      <p:sp>
        <p:nvSpPr>
          <p:cNvPr id="7" name="TextBox 6"/>
          <p:cNvSpPr txBox="1"/>
          <p:nvPr/>
        </p:nvSpPr>
        <p:spPr>
          <a:xfrm>
            <a:off x="6608618" y="3634770"/>
            <a:ext cx="2133600" cy="1569660"/>
          </a:xfrm>
          <a:prstGeom prst="rect">
            <a:avLst/>
          </a:prstGeom>
          <a:noFill/>
        </p:spPr>
        <p:txBody>
          <a:bodyPr wrap="square" rtlCol="0">
            <a:spAutoFit/>
          </a:bodyPr>
          <a:lstStyle/>
          <a:p>
            <a:r>
              <a:rPr lang="en-US" sz="2400" b="1" dirty="0" smtClean="0">
                <a:solidFill>
                  <a:prstClr val="white"/>
                </a:solidFill>
                <a:latin typeface="Georgia" panose="02040502050405020303" pitchFamily="18" charset="0"/>
              </a:rPr>
              <a:t>Science Enrichment for Adolescents</a:t>
            </a:r>
            <a:endParaRPr lang="en-US" sz="2400" b="1" dirty="0">
              <a:solidFill>
                <a:prstClr val="white"/>
              </a:solidFill>
              <a:latin typeface="Georgia" panose="02040502050405020303" pitchFamily="18" charset="0"/>
            </a:endParaRPr>
          </a:p>
        </p:txBody>
      </p:sp>
      <p:sp>
        <p:nvSpPr>
          <p:cNvPr id="10" name="TextBox 9"/>
          <p:cNvSpPr txBox="1"/>
          <p:nvPr/>
        </p:nvSpPr>
        <p:spPr>
          <a:xfrm>
            <a:off x="612775" y="6400800"/>
            <a:ext cx="7540625" cy="369332"/>
          </a:xfrm>
          <a:prstGeom prst="rect">
            <a:avLst/>
          </a:prstGeom>
          <a:noFill/>
        </p:spPr>
        <p:txBody>
          <a:bodyPr wrap="square" rtlCol="0">
            <a:spAutoFit/>
          </a:bodyPr>
          <a:lstStyle/>
          <a:p>
            <a:r>
              <a:rPr lang="en-US" b="1" dirty="0" smtClean="0">
                <a:solidFill>
                  <a:prstClr val="white"/>
                </a:solidFill>
                <a:latin typeface="Georgia" panose="02040502050405020303" pitchFamily="18" charset="0"/>
              </a:rPr>
              <a:t>Stacey Susinno   </a:t>
            </a:r>
            <a:r>
              <a:rPr lang="en-US" dirty="0" smtClean="0">
                <a:solidFill>
                  <a:prstClr val="white"/>
                </a:solidFill>
                <a:latin typeface="Wingdings 2" panose="05020102010507070707" pitchFamily="18" charset="2"/>
              </a:rPr>
              <a:t>a</a:t>
            </a:r>
            <a:r>
              <a:rPr lang="en-US" dirty="0" smtClean="0">
                <a:solidFill>
                  <a:prstClr val="white"/>
                </a:solidFill>
                <a:latin typeface="Georgia" panose="02040502050405020303" pitchFamily="18" charset="0"/>
              </a:rPr>
              <a:t>  </a:t>
            </a:r>
            <a:r>
              <a:rPr lang="en-US" b="1" dirty="0" smtClean="0">
                <a:solidFill>
                  <a:prstClr val="white"/>
                </a:solidFill>
                <a:latin typeface="Georgia" panose="02040502050405020303" pitchFamily="18" charset="0"/>
              </a:rPr>
              <a:t>Earth Science  </a:t>
            </a:r>
            <a:r>
              <a:rPr lang="en-US" dirty="0" smtClean="0">
                <a:solidFill>
                  <a:prstClr val="white"/>
                </a:solidFill>
                <a:latin typeface="Wingdings 2" panose="05020102010507070707" pitchFamily="18" charset="2"/>
              </a:rPr>
              <a:t>a </a:t>
            </a:r>
            <a:r>
              <a:rPr lang="en-US" b="1" dirty="0" smtClean="0">
                <a:solidFill>
                  <a:prstClr val="white"/>
                </a:solidFill>
                <a:latin typeface="Georgia" panose="02040502050405020303" pitchFamily="18" charset="0"/>
              </a:rPr>
              <a:t>Weber Middle School</a:t>
            </a:r>
            <a:endParaRPr lang="en-US"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230808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a:off x="156029" y="2819400"/>
            <a:ext cx="8839200" cy="3231654"/>
          </a:xfrm>
          <a:prstGeom prst="rect">
            <a:avLst/>
          </a:prstGeom>
        </p:spPr>
        <p:txBody>
          <a:bodyPr wrap="square">
            <a:spAutoFit/>
          </a:bodyPr>
          <a:lstStyle/>
          <a:p>
            <a:r>
              <a:rPr lang="en-US" sz="2400" b="1" dirty="0">
                <a:solidFill>
                  <a:prstClr val="black"/>
                </a:solidFill>
                <a:effectLst>
                  <a:outerShdw blurRad="38100" dist="38100" dir="2700000" algn="tl">
                    <a:srgbClr val="000000">
                      <a:alpha val="43137"/>
                    </a:srgbClr>
                  </a:outerShdw>
                </a:effectLst>
                <a:latin typeface="Californian FB" panose="0207040306080B030204" pitchFamily="18" charset="0"/>
              </a:rPr>
              <a:t>As we know, experience can play a very important role in shaping the brain. Not only in the present but with respect to how kids are going to learn in the future.</a:t>
            </a:r>
          </a:p>
          <a:p>
            <a:r>
              <a:rPr lang="en-US" sz="2400" b="1" dirty="0" smtClean="0">
                <a:solidFill>
                  <a:prstClr val="black"/>
                </a:solidFill>
                <a:effectLst>
                  <a:outerShdw blurRad="38100" dist="38100" dir="2700000" algn="tl">
                    <a:srgbClr val="000000">
                      <a:alpha val="43137"/>
                    </a:srgbClr>
                  </a:outerShdw>
                </a:effectLst>
                <a:latin typeface="Californian FB" panose="0207040306080B030204" pitchFamily="18" charset="0"/>
              </a:rPr>
              <a:t>Science suggests </a:t>
            </a:r>
            <a:r>
              <a:rPr lang="en-US" sz="2400" b="1" dirty="0">
                <a:solidFill>
                  <a:prstClr val="black"/>
                </a:solidFill>
                <a:effectLst>
                  <a:outerShdw blurRad="38100" dist="38100" dir="2700000" algn="tl">
                    <a:srgbClr val="000000">
                      <a:alpha val="43137"/>
                    </a:srgbClr>
                  </a:outerShdw>
                </a:effectLst>
                <a:latin typeface="Californian FB" panose="0207040306080B030204" pitchFamily="18" charset="0"/>
              </a:rPr>
              <a:t>that it’s important for kids to be challenged and exposed to novelty in order to facilitate healthy development of brain systems that are important for things like self-regulation</a:t>
            </a:r>
            <a:r>
              <a:rPr lang="en-US" sz="2400" b="1" dirty="0" smtClean="0">
                <a:solidFill>
                  <a:prstClr val="black"/>
                </a:solidFill>
                <a:effectLst>
                  <a:outerShdw blurRad="38100" dist="38100" dir="2700000" algn="tl">
                    <a:srgbClr val="000000">
                      <a:alpha val="43137"/>
                    </a:srgbClr>
                  </a:outerShdw>
                </a:effectLst>
                <a:latin typeface="Californian FB" panose="0207040306080B030204" pitchFamily="18" charset="0"/>
              </a:rPr>
              <a:t>.</a:t>
            </a:r>
          </a:p>
          <a:p>
            <a:r>
              <a:rPr lang="en-US" sz="2400" dirty="0" smtClean="0">
                <a:solidFill>
                  <a:prstClr val="black"/>
                </a:solidFill>
                <a:latin typeface="Californian FB" panose="0207040306080B030204" pitchFamily="18" charset="0"/>
              </a:rPr>
              <a:t>~</a:t>
            </a:r>
            <a:r>
              <a:rPr lang="en-US" sz="2400" b="1" dirty="0">
                <a:solidFill>
                  <a:prstClr val="black"/>
                </a:solidFill>
              </a:rPr>
              <a:t>Q&amp;A: Plumbing The Mysteries Of The Teenage Brain</a:t>
            </a:r>
          </a:p>
          <a:p>
            <a:r>
              <a:rPr lang="en-US" sz="2400" dirty="0">
                <a:solidFill>
                  <a:prstClr val="black"/>
                </a:solidFill>
              </a:rPr>
              <a:t>By Anya </a:t>
            </a:r>
            <a:r>
              <a:rPr lang="en-US" sz="2400" dirty="0" err="1" smtClean="0">
                <a:solidFill>
                  <a:prstClr val="black"/>
                </a:solidFill>
              </a:rPr>
              <a:t>Kamenetz</a:t>
            </a:r>
            <a:r>
              <a:rPr lang="en-US" sz="2400" dirty="0" smtClean="0">
                <a:solidFill>
                  <a:prstClr val="black"/>
                </a:solidFill>
              </a:rPr>
              <a:t> </a:t>
            </a:r>
            <a:r>
              <a:rPr lang="en-US" sz="2400" cap="all" dirty="0" smtClean="0">
                <a:solidFill>
                  <a:prstClr val="black"/>
                </a:solidFill>
              </a:rPr>
              <a:t>OCTOBER </a:t>
            </a:r>
            <a:r>
              <a:rPr lang="en-US" sz="2400" cap="all" dirty="0">
                <a:solidFill>
                  <a:prstClr val="black"/>
                </a:solidFill>
              </a:rPr>
              <a:t>8, 2014</a:t>
            </a:r>
            <a:endParaRPr lang="en-US" sz="2400" dirty="0">
              <a:solidFill>
                <a:prstClr val="black"/>
              </a:solidFill>
            </a:endParaRPr>
          </a:p>
          <a:p>
            <a:r>
              <a:rPr lang="en-US" sz="1200" dirty="0" smtClean="0">
                <a:solidFill>
                  <a:prstClr val="black"/>
                </a:solidFill>
                <a:latin typeface="Californian FB" panose="0207040306080B030204" pitchFamily="18" charset="0"/>
                <a:hlinkClick r:id="rId2"/>
              </a:rPr>
              <a:t>http://ww2.kqed.org/mindshift/2014/10/08/qa-plumbing-the-mysteries-of-the-teenage-brain/</a:t>
            </a:r>
            <a:r>
              <a:rPr lang="en-US" sz="1200" dirty="0" smtClean="0">
                <a:solidFill>
                  <a:prstClr val="black"/>
                </a:solidFill>
                <a:latin typeface="Californian FB" panose="0207040306080B030204" pitchFamily="18" charset="0"/>
              </a:rPr>
              <a:t> </a:t>
            </a:r>
            <a:endParaRPr lang="en-US" sz="1200" dirty="0">
              <a:solidFill>
                <a:prstClr val="black"/>
              </a:solidFill>
              <a:latin typeface="Californian FB" panose="0207040306080B030204" pitchFamily="18" charset="0"/>
            </a:endParaRPr>
          </a:p>
        </p:txBody>
      </p:sp>
      <p:sp>
        <p:nvSpPr>
          <p:cNvPr id="5" name="TextBox 4"/>
          <p:cNvSpPr txBox="1"/>
          <p:nvPr/>
        </p:nvSpPr>
        <p:spPr>
          <a:xfrm>
            <a:off x="990600" y="403324"/>
            <a:ext cx="6172200" cy="2308324"/>
          </a:xfrm>
          <a:prstGeom prst="rect">
            <a:avLst/>
          </a:prstGeom>
          <a:noFill/>
        </p:spPr>
        <p:txBody>
          <a:bodyPr wrap="square" rtlCol="0">
            <a:spAutoFit/>
          </a:bodyPr>
          <a:lstStyle/>
          <a:p>
            <a:r>
              <a:rPr lang="en-US" sz="4800" b="1" dirty="0" smtClean="0">
                <a:solidFill>
                  <a:prstClr val="black"/>
                </a:solidFill>
                <a:effectLst>
                  <a:outerShdw blurRad="38100" dist="38100" dir="2700000" algn="tl">
                    <a:srgbClr val="000000">
                      <a:alpha val="43137"/>
                    </a:srgbClr>
                  </a:outerShdw>
                </a:effectLst>
                <a:latin typeface="Algerian" panose="04020705040A02060702" pitchFamily="82" charset="0"/>
              </a:rPr>
              <a:t>Why continue enrichment opportunities? </a:t>
            </a:r>
            <a:endParaRPr lang="en-US" sz="4800" b="1" dirty="0">
              <a:solidFill>
                <a:prstClr val="black"/>
              </a:solidFill>
              <a:effectLst>
                <a:outerShdw blurRad="38100" dist="38100" dir="2700000" algn="tl">
                  <a:srgbClr val="000000">
                    <a:alpha val="43137"/>
                  </a:srgbClr>
                </a:outerShdw>
              </a:effectLst>
              <a:latin typeface="Algerian" panose="04020705040A02060702" pitchFamily="82" charset="0"/>
            </a:endParaRPr>
          </a:p>
        </p:txBody>
      </p:sp>
      <p:pic>
        <p:nvPicPr>
          <p:cNvPr id="2050" name="Picture 2" descr="http://www.halton.ca/common/pages/UserFile.aspx?fileId=1037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7142" y="403324"/>
            <a:ext cx="2189185" cy="241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551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Enrichment through Art &amp; Nature</a:t>
            </a:r>
            <a:endParaRPr lang="en-US" b="1" dirty="0"/>
          </a:p>
        </p:txBody>
      </p:sp>
      <p:sp>
        <p:nvSpPr>
          <p:cNvPr id="3" name="Content Placeholder 2"/>
          <p:cNvSpPr>
            <a:spLocks noGrp="1"/>
          </p:cNvSpPr>
          <p:nvPr>
            <p:ph sz="quarter" idx="1"/>
          </p:nvPr>
        </p:nvSpPr>
        <p:spPr>
          <a:xfrm>
            <a:off x="301752" y="2667000"/>
            <a:ext cx="8503920" cy="3432048"/>
          </a:xfrm>
        </p:spPr>
        <p:txBody>
          <a:bodyPr>
            <a:normAutofit/>
          </a:bodyPr>
          <a:lstStyle/>
          <a:p>
            <a:pPr marL="0" indent="0" algn="ctr">
              <a:buNone/>
            </a:pPr>
            <a:r>
              <a:rPr lang="en-US" sz="2800" i="1" dirty="0" smtClean="0"/>
              <a:t>Alyssa Toscano</a:t>
            </a:r>
          </a:p>
          <a:p>
            <a:pPr marL="0" indent="0" algn="ctr">
              <a:buNone/>
            </a:pPr>
            <a:r>
              <a:rPr lang="en-US" sz="2800" i="1" dirty="0" smtClean="0"/>
              <a:t>Kindergarten Educator</a:t>
            </a:r>
          </a:p>
          <a:p>
            <a:pPr marL="0" indent="0" algn="ctr">
              <a:buNone/>
            </a:pPr>
            <a:r>
              <a:rPr lang="en-US" sz="2800" i="1" dirty="0" smtClean="0"/>
              <a:t>Guggenheim Elementary School</a:t>
            </a:r>
          </a:p>
        </p:txBody>
      </p:sp>
    </p:spTree>
    <p:extLst>
      <p:ext uri="{BB962C8B-B14F-4D97-AF65-F5344CB8AC3E}">
        <p14:creationId xmlns:p14="http://schemas.microsoft.com/office/powerpoint/2010/main" val="945139331"/>
      </p:ext>
    </p:extLst>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9" name="Rectangle 8"/>
          <p:cNvSpPr/>
          <p:nvPr/>
        </p:nvSpPr>
        <p:spPr>
          <a:xfrm>
            <a:off x="425106" y="1802031"/>
            <a:ext cx="3352800" cy="3845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1676400" y="206970"/>
            <a:ext cx="6272871" cy="923330"/>
          </a:xfrm>
          <a:prstGeom prst="rect">
            <a:avLst/>
          </a:prstGeom>
          <a:noFill/>
        </p:spPr>
        <p:txBody>
          <a:bodyPr wrap="none" rtlCol="0">
            <a:spAutoFit/>
          </a:bodyPr>
          <a:lstStyle/>
          <a:p>
            <a:r>
              <a:rPr lang="en-US" sz="5400" b="1" dirty="0" smtClean="0">
                <a:solidFill>
                  <a:prstClr val="black"/>
                </a:solidFill>
                <a:latin typeface="Algerian" panose="04020705040A02060702" pitchFamily="82" charset="0"/>
              </a:rPr>
              <a:t>Field experience</a:t>
            </a:r>
            <a:endParaRPr lang="en-US" sz="5400" b="1" dirty="0">
              <a:solidFill>
                <a:prstClr val="black"/>
              </a:solidFill>
              <a:latin typeface="Algerian" panose="04020705040A02060702" pitchFamily="82" charset="0"/>
            </a:endParaRPr>
          </a:p>
        </p:txBody>
      </p:sp>
      <p:sp>
        <p:nvSpPr>
          <p:cNvPr id="3" name="TextBox 2"/>
          <p:cNvSpPr txBox="1"/>
          <p:nvPr/>
        </p:nvSpPr>
        <p:spPr>
          <a:xfrm>
            <a:off x="3505200" y="971034"/>
            <a:ext cx="1840568" cy="369332"/>
          </a:xfrm>
          <a:prstGeom prst="rect">
            <a:avLst/>
          </a:prstGeom>
          <a:noFill/>
        </p:spPr>
        <p:txBody>
          <a:bodyPr wrap="none" rtlCol="0">
            <a:spAutoFit/>
          </a:bodyPr>
          <a:lstStyle/>
          <a:p>
            <a:r>
              <a:rPr lang="en-US" b="1" dirty="0" smtClean="0">
                <a:solidFill>
                  <a:prstClr val="black"/>
                </a:solidFill>
                <a:effectLst>
                  <a:outerShdw blurRad="38100" dist="38100" dir="2700000" algn="tl">
                    <a:srgbClr val="000000">
                      <a:alpha val="43137"/>
                    </a:srgbClr>
                  </a:outerShdw>
                </a:effectLst>
                <a:latin typeface="Californian FB" panose="0207040306080B030204" pitchFamily="18" charset="0"/>
              </a:rPr>
              <a:t>In the back yard </a:t>
            </a:r>
            <a:endParaRPr lang="en-US" b="1" dirty="0">
              <a:solidFill>
                <a:prstClr val="black"/>
              </a:solidFill>
              <a:effectLst>
                <a:outerShdw blurRad="38100" dist="38100" dir="2700000" algn="tl">
                  <a:srgbClr val="000000">
                    <a:alpha val="43137"/>
                  </a:srgbClr>
                </a:outerShdw>
              </a:effectLst>
              <a:latin typeface="Californian FB" panose="0207040306080B030204" pitchFamily="18" charset="0"/>
            </a:endParaRPr>
          </a:p>
        </p:txBody>
      </p:sp>
      <p:sp>
        <p:nvSpPr>
          <p:cNvPr id="4" name="Rectangle 3"/>
          <p:cNvSpPr/>
          <p:nvPr/>
        </p:nvSpPr>
        <p:spPr>
          <a:xfrm>
            <a:off x="533400" y="1340366"/>
            <a:ext cx="8141165" cy="461665"/>
          </a:xfrm>
          <a:prstGeom prst="rect">
            <a:avLst/>
          </a:prstGeom>
        </p:spPr>
        <p:txBody>
          <a:bodyPr wrap="square">
            <a:spAutoFit/>
          </a:bodyPr>
          <a:lstStyle/>
          <a:p>
            <a:r>
              <a:rPr lang="en-US" sz="1200" dirty="0" smtClean="0">
                <a:solidFill>
                  <a:prstClr val="black"/>
                </a:solidFill>
                <a:latin typeface="Georgia" panose="02040502050405020303" pitchFamily="18" charset="0"/>
              </a:rPr>
              <a:t>NGSS: </a:t>
            </a:r>
            <a:r>
              <a:rPr lang="it-IT" sz="1200" dirty="0">
                <a:solidFill>
                  <a:prstClr val="black"/>
                </a:solidFill>
                <a:latin typeface="Georgia" panose="02040502050405020303" pitchFamily="18" charset="0"/>
                <a:hlinkClick r:id="rId2"/>
              </a:rPr>
              <a:t>Dimension 3: Disciplinary Core </a:t>
            </a:r>
            <a:r>
              <a:rPr lang="it-IT" sz="1200" dirty="0" smtClean="0">
                <a:solidFill>
                  <a:prstClr val="black"/>
                </a:solidFill>
                <a:latin typeface="Georgia" panose="02040502050405020303" pitchFamily="18" charset="0"/>
                <a:hlinkClick r:id="rId2"/>
              </a:rPr>
              <a:t>Ideas</a:t>
            </a:r>
            <a:r>
              <a:rPr lang="it-IT" sz="1200" dirty="0" smtClean="0">
                <a:solidFill>
                  <a:prstClr val="black"/>
                </a:solidFill>
                <a:latin typeface="Georgia" panose="02040502050405020303" pitchFamily="18" charset="0"/>
              </a:rPr>
              <a:t> </a:t>
            </a:r>
            <a:r>
              <a:rPr lang="en-US" sz="1200" dirty="0" smtClean="0">
                <a:solidFill>
                  <a:prstClr val="black"/>
                </a:solidFill>
                <a:latin typeface="Georgia" panose="02040502050405020303" pitchFamily="18" charset="0"/>
              </a:rPr>
              <a:t>Relate </a:t>
            </a:r>
            <a:r>
              <a:rPr lang="en-US" sz="1200" dirty="0">
                <a:solidFill>
                  <a:prstClr val="black"/>
                </a:solidFill>
                <a:latin typeface="Georgia" panose="02040502050405020303" pitchFamily="18" charset="0"/>
              </a:rPr>
              <a:t>to the </a:t>
            </a:r>
            <a:r>
              <a:rPr lang="en-US" sz="1200" b="1" dirty="0">
                <a:solidFill>
                  <a:prstClr val="black"/>
                </a:solidFill>
                <a:latin typeface="Georgia" panose="02040502050405020303" pitchFamily="18" charset="0"/>
              </a:rPr>
              <a:t>interests and life experiences of students </a:t>
            </a:r>
            <a:r>
              <a:rPr lang="en-US" sz="1200" dirty="0">
                <a:solidFill>
                  <a:prstClr val="black"/>
                </a:solidFill>
                <a:latin typeface="Georgia" panose="02040502050405020303" pitchFamily="18" charset="0"/>
              </a:rPr>
              <a:t>or be connected to </a:t>
            </a:r>
            <a:r>
              <a:rPr lang="en-US" sz="1200" b="1" dirty="0">
                <a:solidFill>
                  <a:prstClr val="black"/>
                </a:solidFill>
                <a:latin typeface="Georgia" panose="02040502050405020303" pitchFamily="18" charset="0"/>
              </a:rPr>
              <a:t>societal or personal concerns </a:t>
            </a:r>
            <a:r>
              <a:rPr lang="en-US" sz="1200" dirty="0" smtClean="0">
                <a:solidFill>
                  <a:prstClr val="black"/>
                </a:solidFill>
                <a:latin typeface="Georgia" panose="02040502050405020303" pitchFamily="18" charset="0"/>
              </a:rPr>
              <a:t>that </a:t>
            </a:r>
            <a:r>
              <a:rPr lang="en-US" sz="1200" dirty="0">
                <a:solidFill>
                  <a:prstClr val="black"/>
                </a:solidFill>
                <a:latin typeface="Georgia" panose="02040502050405020303" pitchFamily="18" charset="0"/>
              </a:rPr>
              <a:t>require scientific or technological </a:t>
            </a:r>
            <a:r>
              <a:rPr lang="en-US" sz="1200" dirty="0" smtClean="0">
                <a:solidFill>
                  <a:prstClr val="black"/>
                </a:solidFill>
                <a:latin typeface="Georgia" panose="02040502050405020303" pitchFamily="18" charset="0"/>
              </a:rPr>
              <a:t>knowledge.</a:t>
            </a:r>
            <a:endParaRPr lang="en-US" sz="1200" dirty="0">
              <a:solidFill>
                <a:prstClr val="black"/>
              </a:solidFill>
              <a:latin typeface="Georgia" panose="02040502050405020303" pitchFamily="18" charset="0"/>
            </a:endParaRPr>
          </a:p>
        </p:txBody>
      </p:sp>
      <p:pic>
        <p:nvPicPr>
          <p:cNvPr id="4098" name="Picture 2" descr="http://usercontent2.hubimg.com/34511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234" y="2171362"/>
            <a:ext cx="2964543" cy="31626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90599" y="1802031"/>
            <a:ext cx="1904689" cy="369332"/>
          </a:xfrm>
          <a:prstGeom prst="rect">
            <a:avLst/>
          </a:prstGeom>
          <a:noFill/>
        </p:spPr>
        <p:txBody>
          <a:bodyPr wrap="none" rtlCol="0">
            <a:spAutoFit/>
          </a:bodyPr>
          <a:lstStyle/>
          <a:p>
            <a:r>
              <a:rPr lang="en-US" dirty="0" smtClean="0">
                <a:solidFill>
                  <a:prstClr val="black"/>
                </a:solidFill>
                <a:latin typeface="Georgia" panose="02040502050405020303" pitchFamily="18" charset="0"/>
              </a:rPr>
              <a:t>Rock Collecting: </a:t>
            </a:r>
            <a:endParaRPr lang="en-US" dirty="0">
              <a:solidFill>
                <a:prstClr val="black"/>
              </a:solidFill>
              <a:latin typeface="Georgia" panose="02040502050405020303" pitchFamily="18" charset="0"/>
            </a:endParaRPr>
          </a:p>
        </p:txBody>
      </p:sp>
      <p:sp>
        <p:nvSpPr>
          <p:cNvPr id="7" name="TextBox 6"/>
          <p:cNvSpPr txBox="1"/>
          <p:nvPr/>
        </p:nvSpPr>
        <p:spPr>
          <a:xfrm>
            <a:off x="3777906" y="1802031"/>
            <a:ext cx="3999813" cy="646331"/>
          </a:xfrm>
          <a:prstGeom prst="rect">
            <a:avLst/>
          </a:prstGeom>
          <a:noFill/>
        </p:spPr>
        <p:txBody>
          <a:bodyPr wrap="none" rtlCol="0">
            <a:spAutoFit/>
          </a:bodyPr>
          <a:lstStyle/>
          <a:p>
            <a:r>
              <a:rPr lang="en-US" dirty="0" smtClean="0">
                <a:solidFill>
                  <a:srgbClr val="F79646">
                    <a:lumMod val="75000"/>
                  </a:srgbClr>
                </a:solidFill>
                <a:effectLst>
                  <a:outerShdw blurRad="38100" dist="38100" dir="2700000" algn="tl">
                    <a:srgbClr val="000000">
                      <a:alpha val="43137"/>
                    </a:srgbClr>
                  </a:outerShdw>
                </a:effectLst>
                <a:latin typeface="Georgia" panose="02040502050405020303" pitchFamily="18" charset="0"/>
              </a:rPr>
              <a:t>Identify rocks and minerals</a:t>
            </a:r>
          </a:p>
          <a:p>
            <a:r>
              <a:rPr lang="en-US" dirty="0" smtClean="0">
                <a:solidFill>
                  <a:prstClr val="black"/>
                </a:solidFill>
                <a:latin typeface="Georgia" panose="02040502050405020303" pitchFamily="18" charset="0"/>
              </a:rPr>
              <a:t> </a:t>
            </a:r>
            <a:r>
              <a:rPr lang="en-US" sz="1200" dirty="0" smtClean="0">
                <a:solidFill>
                  <a:prstClr val="black"/>
                </a:solidFill>
                <a:latin typeface="Georgia" panose="02040502050405020303" pitchFamily="18" charset="0"/>
                <a:hlinkClick r:id="rId4"/>
              </a:rPr>
              <a:t>http://www.rockhounds.com/rockshop/rockkey/#Key</a:t>
            </a:r>
            <a:r>
              <a:rPr lang="en-US" sz="1200" dirty="0" smtClean="0">
                <a:solidFill>
                  <a:prstClr val="black"/>
                </a:solidFill>
                <a:latin typeface="Georgia" panose="02040502050405020303" pitchFamily="18" charset="0"/>
              </a:rPr>
              <a:t> </a:t>
            </a:r>
            <a:endParaRPr lang="en-US" sz="1200" dirty="0">
              <a:solidFill>
                <a:prstClr val="black"/>
              </a:solidFill>
              <a:latin typeface="Georgia" panose="02040502050405020303" pitchFamily="18" charset="0"/>
            </a:endParaRPr>
          </a:p>
        </p:txBody>
      </p:sp>
      <p:sp>
        <p:nvSpPr>
          <p:cNvPr id="6" name="Rectangle 5"/>
          <p:cNvSpPr/>
          <p:nvPr/>
        </p:nvSpPr>
        <p:spPr>
          <a:xfrm>
            <a:off x="3777906" y="2448362"/>
            <a:ext cx="3482043" cy="923330"/>
          </a:xfrm>
          <a:prstGeom prst="rect">
            <a:avLst/>
          </a:prstGeom>
        </p:spPr>
        <p:txBody>
          <a:bodyPr wrap="none">
            <a:spAutoFit/>
          </a:bodyPr>
          <a:lstStyle/>
          <a:p>
            <a:r>
              <a:rPr lang="en-US" dirty="0" smtClean="0">
                <a:solidFill>
                  <a:srgbClr val="F79646">
                    <a:lumMod val="50000"/>
                  </a:srgbClr>
                </a:solidFill>
                <a:latin typeface="Georgia" panose="02040502050405020303" pitchFamily="18" charset="0"/>
              </a:rPr>
              <a:t>Rock </a:t>
            </a:r>
            <a:r>
              <a:rPr lang="en-US" dirty="0">
                <a:solidFill>
                  <a:srgbClr val="F79646">
                    <a:lumMod val="50000"/>
                  </a:srgbClr>
                </a:solidFill>
                <a:latin typeface="Georgia" panose="02040502050405020303" pitchFamily="18" charset="0"/>
              </a:rPr>
              <a:t>C</a:t>
            </a:r>
            <a:r>
              <a:rPr lang="en-US" dirty="0" smtClean="0">
                <a:solidFill>
                  <a:srgbClr val="F79646">
                    <a:lumMod val="50000"/>
                  </a:srgbClr>
                </a:solidFill>
                <a:latin typeface="Georgia" panose="02040502050405020303" pitchFamily="18" charset="0"/>
              </a:rPr>
              <a:t>ycle Science Experiments</a:t>
            </a:r>
          </a:p>
          <a:p>
            <a:r>
              <a:rPr lang="en-US" dirty="0" smtClean="0">
                <a:solidFill>
                  <a:prstClr val="black"/>
                </a:solidFill>
                <a:latin typeface="Georgia" panose="02040502050405020303" pitchFamily="18" charset="0"/>
              </a:rPr>
              <a:t> </a:t>
            </a:r>
          </a:p>
          <a:p>
            <a:endParaRPr lang="en-US" dirty="0" smtClean="0">
              <a:solidFill>
                <a:prstClr val="black"/>
              </a:solidFill>
              <a:latin typeface="Georgia" panose="02040502050405020303" pitchFamily="18" charset="0"/>
            </a:endParaRPr>
          </a:p>
        </p:txBody>
      </p:sp>
      <p:sp>
        <p:nvSpPr>
          <p:cNvPr id="8" name="Rectangle 7"/>
          <p:cNvSpPr/>
          <p:nvPr/>
        </p:nvSpPr>
        <p:spPr>
          <a:xfrm>
            <a:off x="3089564" y="6049421"/>
            <a:ext cx="5752413" cy="369332"/>
          </a:xfrm>
          <a:prstGeom prst="rect">
            <a:avLst/>
          </a:prstGeom>
        </p:spPr>
        <p:txBody>
          <a:bodyPr wrap="square">
            <a:spAutoFit/>
          </a:bodyPr>
          <a:lstStyle/>
          <a:p>
            <a:r>
              <a:rPr lang="en-US" dirty="0" smtClean="0">
                <a:solidFill>
                  <a:prstClr val="black"/>
                </a:solidFill>
                <a:latin typeface="Georgia" panose="02040502050405020303" pitchFamily="18" charset="0"/>
                <a:hlinkClick r:id="rId5"/>
              </a:rPr>
              <a:t>http://www.education.com/science-fair/geology/</a:t>
            </a:r>
            <a:r>
              <a:rPr lang="en-US" dirty="0" smtClean="0">
                <a:solidFill>
                  <a:prstClr val="black"/>
                </a:solidFill>
                <a:latin typeface="Georgia" panose="02040502050405020303" pitchFamily="18" charset="0"/>
              </a:rPr>
              <a:t> </a:t>
            </a:r>
            <a:endParaRPr lang="en-US" dirty="0">
              <a:solidFill>
                <a:prstClr val="black"/>
              </a:solidFill>
              <a:latin typeface="Georgia" panose="02040502050405020303" pitchFamily="18" charset="0"/>
            </a:endParaRPr>
          </a:p>
        </p:txBody>
      </p:sp>
      <p:pic>
        <p:nvPicPr>
          <p:cNvPr id="4100" name="Picture 4" descr="https://s-media-cache-ak0.pinimg.com/236x/76/a8/ea/76a8ea4b229062c114680d027aff50c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2869713"/>
            <a:ext cx="2247900" cy="296227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00.edu-cdn.com/files/509001_510000/509606/crayon-rock-cycle-350x44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1700" y="2869713"/>
            <a:ext cx="2356355" cy="296227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47682" y="5647323"/>
            <a:ext cx="3575018" cy="369332"/>
          </a:xfrm>
          <a:prstGeom prst="rect">
            <a:avLst/>
          </a:prstGeom>
        </p:spPr>
        <p:txBody>
          <a:bodyPr wrap="none">
            <a:spAutoFit/>
          </a:bodyPr>
          <a:lstStyle/>
          <a:p>
            <a:r>
              <a:rPr lang="en-US" dirty="0" smtClean="0">
                <a:solidFill>
                  <a:prstClr val="black"/>
                </a:solidFill>
                <a:latin typeface="Georgia" panose="02040502050405020303" pitchFamily="18" charset="0"/>
                <a:hlinkClick r:id="rId8"/>
              </a:rPr>
              <a:t>https://youtu.be/g93jXTUv_RQ</a:t>
            </a:r>
            <a:r>
              <a:rPr lang="en-US" dirty="0" smtClean="0">
                <a:solidFill>
                  <a:prstClr val="black"/>
                </a:solidFill>
                <a:latin typeface="Georgia" panose="02040502050405020303" pitchFamily="18" charset="0"/>
              </a:rPr>
              <a:t> </a:t>
            </a:r>
            <a:endParaRPr lang="en-US" dirty="0">
              <a:solidFill>
                <a:prstClr val="black"/>
              </a:solidFill>
              <a:latin typeface="Georgia" panose="02040502050405020303" pitchFamily="18" charset="0"/>
            </a:endParaRPr>
          </a:p>
        </p:txBody>
      </p:sp>
      <p:sp>
        <p:nvSpPr>
          <p:cNvPr id="14" name="TextBox 13"/>
          <p:cNvSpPr txBox="1"/>
          <p:nvPr/>
        </p:nvSpPr>
        <p:spPr>
          <a:xfrm>
            <a:off x="707669" y="6048465"/>
            <a:ext cx="2470548" cy="369332"/>
          </a:xfrm>
          <a:prstGeom prst="rect">
            <a:avLst/>
          </a:prstGeom>
          <a:noFill/>
        </p:spPr>
        <p:txBody>
          <a:bodyPr wrap="none" rtlCol="0">
            <a:spAutoFit/>
          </a:bodyPr>
          <a:lstStyle/>
          <a:p>
            <a:r>
              <a:rPr lang="en-US" b="1" dirty="0" smtClean="0">
                <a:solidFill>
                  <a:prstClr val="black"/>
                </a:solidFill>
                <a:effectLst>
                  <a:outerShdw blurRad="38100" dist="38100" dir="2700000" algn="tl">
                    <a:srgbClr val="000000">
                      <a:alpha val="43137"/>
                    </a:srgbClr>
                  </a:outerShdw>
                </a:effectLst>
                <a:latin typeface="Californian FB" panose="0207040306080B030204" pitchFamily="18" charset="0"/>
              </a:rPr>
              <a:t>More geology projects: </a:t>
            </a:r>
            <a:endParaRPr lang="en-US" b="1" dirty="0">
              <a:solidFill>
                <a:prstClr val="black"/>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15927128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676400" y="206970"/>
            <a:ext cx="6272871" cy="923330"/>
          </a:xfrm>
          <a:prstGeom prst="rect">
            <a:avLst/>
          </a:prstGeom>
          <a:noFill/>
        </p:spPr>
        <p:txBody>
          <a:bodyPr wrap="none" rtlCol="0">
            <a:spAutoFit/>
          </a:bodyPr>
          <a:lstStyle/>
          <a:p>
            <a:r>
              <a:rPr lang="en-US" sz="5400" b="1" dirty="0" smtClean="0">
                <a:solidFill>
                  <a:prstClr val="black"/>
                </a:solidFill>
                <a:latin typeface="Algerian" panose="04020705040A02060702" pitchFamily="82" charset="0"/>
              </a:rPr>
              <a:t>Field experience</a:t>
            </a:r>
            <a:endParaRPr lang="en-US" sz="5400" b="1" dirty="0">
              <a:solidFill>
                <a:prstClr val="black"/>
              </a:solidFill>
              <a:latin typeface="Algerian" panose="04020705040A02060702" pitchFamily="82"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789" y="3661108"/>
            <a:ext cx="3215862" cy="268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20675" y="996434"/>
            <a:ext cx="3563796" cy="369332"/>
          </a:xfrm>
          <a:prstGeom prst="rect">
            <a:avLst/>
          </a:prstGeom>
          <a:noFill/>
        </p:spPr>
        <p:txBody>
          <a:bodyPr wrap="none" rtlCol="0">
            <a:spAutoFit/>
          </a:bodyPr>
          <a:lstStyle/>
          <a:p>
            <a:r>
              <a:rPr lang="en-US" b="1" dirty="0" smtClean="0">
                <a:solidFill>
                  <a:srgbClr val="F79646">
                    <a:lumMod val="50000"/>
                  </a:srgbClr>
                </a:solidFill>
                <a:effectLst>
                  <a:outerShdw blurRad="38100" dist="38100" dir="2700000" algn="tl">
                    <a:srgbClr val="000000">
                      <a:alpha val="43137"/>
                    </a:srgbClr>
                  </a:outerShdw>
                </a:effectLst>
                <a:latin typeface="Californian FB" panose="0207040306080B030204" pitchFamily="18" charset="0"/>
              </a:rPr>
              <a:t>Specimen identification and study</a:t>
            </a:r>
            <a:endParaRPr lang="en-US" b="1" dirty="0">
              <a:solidFill>
                <a:srgbClr val="F79646">
                  <a:lumMod val="50000"/>
                </a:srgbClr>
              </a:solidFill>
              <a:effectLst>
                <a:outerShdw blurRad="38100" dist="38100" dir="2700000" algn="tl">
                  <a:srgbClr val="000000">
                    <a:alpha val="43137"/>
                  </a:srgbClr>
                </a:outerShdw>
              </a:effectLst>
              <a:latin typeface="Californian FB" panose="0207040306080B030204" pitchFamily="18" charset="0"/>
            </a:endParaRPr>
          </a:p>
        </p:txBody>
      </p:sp>
      <p:pic>
        <p:nvPicPr>
          <p:cNvPr id="5126" name="Picture 6" descr="http://www.animaled.com/images/gifts/ladyb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60" y="1403866"/>
            <a:ext cx="3197225" cy="2257242"/>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Image result for lightning bugs in a j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AutoShape 10" descr="Image result for lightning bugs in a ja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5132" name="Picture 12" descr="https://s-media-cache-ak0.pinimg.com/236x/08/1e/d2/081ed21316bbd24166741ade05556c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1185" y="1391166"/>
            <a:ext cx="2247900" cy="224790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ecx.images-amazon.com/images/I/917LFs-9YcL._SL1500_.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360" y="3661108"/>
            <a:ext cx="3081367" cy="2298700"/>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http://ecx.images-amazon.com/images/I/61IOvtYS2HL._SL1100_.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9085" y="1365766"/>
            <a:ext cx="1734450" cy="2545834"/>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http://c4.q-assets.com/images/products/p/xns/xns-011_1z.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61975" y="3935845"/>
            <a:ext cx="2677440" cy="2068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7537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17" name="Rectangle 16"/>
          <p:cNvSpPr/>
          <p:nvPr/>
        </p:nvSpPr>
        <p:spPr>
          <a:xfrm>
            <a:off x="5869023" y="1030407"/>
            <a:ext cx="3150379" cy="3228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hlinkClick r:id="rId2"/>
            </a:endParaRPr>
          </a:p>
          <a:p>
            <a:pPr algn="ctr"/>
            <a:endParaRPr lang="en-US" dirty="0">
              <a:solidFill>
                <a:prstClr val="white"/>
              </a:solidFill>
              <a:hlinkClick r:id="rId2"/>
            </a:endParaRPr>
          </a:p>
          <a:p>
            <a:pPr algn="ctr"/>
            <a:endParaRPr lang="en-US" dirty="0" smtClean="0">
              <a:solidFill>
                <a:prstClr val="white"/>
              </a:solidFill>
              <a:hlinkClick r:id="rId2"/>
            </a:endParaRPr>
          </a:p>
          <a:p>
            <a:pPr algn="ctr"/>
            <a:endParaRPr lang="en-US" dirty="0">
              <a:solidFill>
                <a:prstClr val="white"/>
              </a:solidFill>
              <a:hlinkClick r:id="rId2"/>
            </a:endParaRPr>
          </a:p>
          <a:p>
            <a:pPr algn="ctr"/>
            <a:endParaRPr lang="en-US" dirty="0" smtClean="0">
              <a:solidFill>
                <a:prstClr val="white"/>
              </a:solidFill>
              <a:hlinkClick r:id="rId2"/>
            </a:endParaRPr>
          </a:p>
          <a:p>
            <a:pPr algn="ctr"/>
            <a:endParaRPr lang="en-US" dirty="0">
              <a:solidFill>
                <a:prstClr val="white"/>
              </a:solidFill>
              <a:hlinkClick r:id="rId2"/>
            </a:endParaRPr>
          </a:p>
          <a:p>
            <a:pPr algn="ctr"/>
            <a:endParaRPr lang="en-US" sz="1200" dirty="0" smtClean="0">
              <a:solidFill>
                <a:prstClr val="white"/>
              </a:solidFill>
              <a:latin typeface="Georgia" panose="02040502050405020303" pitchFamily="18" charset="0"/>
              <a:hlinkClick r:id="rId2"/>
            </a:endParaRPr>
          </a:p>
          <a:p>
            <a:pPr algn="ctr"/>
            <a:endParaRPr lang="en-US" sz="1200" dirty="0">
              <a:solidFill>
                <a:prstClr val="white"/>
              </a:solidFill>
              <a:latin typeface="Georgia" panose="02040502050405020303" pitchFamily="18" charset="0"/>
              <a:hlinkClick r:id="rId2"/>
            </a:endParaRPr>
          </a:p>
          <a:p>
            <a:pPr algn="ctr"/>
            <a:endParaRPr lang="en-US" sz="1200" dirty="0" smtClean="0">
              <a:solidFill>
                <a:prstClr val="white"/>
              </a:solidFill>
              <a:latin typeface="Georgia" panose="02040502050405020303" pitchFamily="18" charset="0"/>
              <a:hlinkClick r:id="rId2"/>
            </a:endParaRPr>
          </a:p>
          <a:p>
            <a:pPr algn="ctr"/>
            <a:endParaRPr lang="en-US" sz="1200" dirty="0">
              <a:solidFill>
                <a:prstClr val="white"/>
              </a:solidFill>
              <a:latin typeface="Georgia" panose="02040502050405020303" pitchFamily="18" charset="0"/>
              <a:hlinkClick r:id="rId2"/>
            </a:endParaRPr>
          </a:p>
          <a:p>
            <a:pPr algn="ctr"/>
            <a:endParaRPr lang="en-US" sz="1200" dirty="0" smtClean="0">
              <a:solidFill>
                <a:prstClr val="white"/>
              </a:solidFill>
              <a:latin typeface="Georgia" panose="02040502050405020303" pitchFamily="18" charset="0"/>
              <a:hlinkClick r:id=""/>
            </a:endParaRPr>
          </a:p>
          <a:p>
            <a:pPr algn="ctr"/>
            <a:endParaRPr lang="en-US" sz="1200" dirty="0" smtClean="0">
              <a:solidFill>
                <a:prstClr val="white"/>
              </a:solidFill>
              <a:latin typeface="Georgia" panose="02040502050405020303" pitchFamily="18" charset="0"/>
              <a:hlinkClick r:id=""/>
            </a:endParaRPr>
          </a:p>
          <a:p>
            <a:pPr algn="ctr"/>
            <a:r>
              <a:rPr lang="en-US" sz="1200" dirty="0" smtClean="0">
                <a:solidFill>
                  <a:prstClr val="white"/>
                </a:solidFill>
                <a:latin typeface="Georgia" panose="02040502050405020303" pitchFamily="18" charset="0"/>
                <a:hlinkClick r:id=""/>
              </a:rPr>
              <a:t>http://www.glencoe.com/sec/science/activities/weather/</a:t>
            </a:r>
            <a:r>
              <a:rPr lang="en-US" sz="1200" dirty="0" smtClean="0">
                <a:solidFill>
                  <a:prstClr val="white"/>
                </a:solidFill>
                <a:latin typeface="Georgia" panose="02040502050405020303" pitchFamily="18" charset="0"/>
              </a:rPr>
              <a:t> </a:t>
            </a:r>
            <a:endParaRPr lang="en-US" sz="1200" dirty="0">
              <a:solidFill>
                <a:prstClr val="white"/>
              </a:solidFill>
              <a:latin typeface="Georgia" panose="02040502050405020303" pitchFamily="18" charset="0"/>
            </a:endParaRPr>
          </a:p>
        </p:txBody>
      </p:sp>
      <p:sp>
        <p:nvSpPr>
          <p:cNvPr id="14" name="Rectangle 13"/>
          <p:cNvSpPr/>
          <p:nvPr/>
        </p:nvSpPr>
        <p:spPr>
          <a:xfrm>
            <a:off x="2867144" y="4267200"/>
            <a:ext cx="2839862"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hlinkClick r:id="rId3"/>
            </a:endParaRPr>
          </a:p>
          <a:p>
            <a:pPr algn="ctr"/>
            <a:endParaRPr lang="en-US" dirty="0">
              <a:solidFill>
                <a:prstClr val="white"/>
              </a:solidFill>
              <a:hlinkClick r:id="rId3"/>
            </a:endParaRPr>
          </a:p>
          <a:p>
            <a:pPr algn="ctr"/>
            <a:endParaRPr lang="en-US" dirty="0" smtClean="0">
              <a:solidFill>
                <a:prstClr val="white"/>
              </a:solidFill>
              <a:hlinkClick r:id="rId3"/>
            </a:endParaRPr>
          </a:p>
          <a:p>
            <a:pPr algn="ctr"/>
            <a:endParaRPr lang="en-US" dirty="0">
              <a:solidFill>
                <a:prstClr val="white"/>
              </a:solidFill>
              <a:hlinkClick r:id="rId3"/>
            </a:endParaRPr>
          </a:p>
          <a:p>
            <a:pPr algn="ctr"/>
            <a:endParaRPr lang="en-US" dirty="0" smtClean="0">
              <a:solidFill>
                <a:prstClr val="white"/>
              </a:solidFill>
              <a:hlinkClick r:id="rId3"/>
            </a:endParaRPr>
          </a:p>
          <a:p>
            <a:pPr algn="ctr"/>
            <a:endParaRPr lang="en-US" dirty="0">
              <a:solidFill>
                <a:prstClr val="white"/>
              </a:solidFill>
              <a:hlinkClick r:id="rId3"/>
            </a:endParaRPr>
          </a:p>
          <a:p>
            <a:pPr algn="ctr"/>
            <a:endParaRPr lang="en-US" dirty="0" smtClean="0">
              <a:solidFill>
                <a:prstClr val="white"/>
              </a:solidFill>
              <a:hlinkClick r:id="rId3"/>
            </a:endParaRPr>
          </a:p>
          <a:p>
            <a:pPr algn="ctr"/>
            <a:r>
              <a:rPr lang="en-US" sz="1000" dirty="0" smtClean="0">
                <a:solidFill>
                  <a:prstClr val="white"/>
                </a:solidFill>
                <a:latin typeface="Georgia" panose="02040502050405020303" pitchFamily="18" charset="0"/>
                <a:hlinkClick r:id="rId3"/>
              </a:rPr>
              <a:t>http://www.pbs.org/parents/crafts-for-kids/windsock-craft/</a:t>
            </a:r>
            <a:r>
              <a:rPr lang="en-US" sz="1000" dirty="0" smtClean="0">
                <a:solidFill>
                  <a:prstClr val="white"/>
                </a:solidFill>
                <a:latin typeface="Georgia" panose="02040502050405020303" pitchFamily="18" charset="0"/>
              </a:rPr>
              <a:t> </a:t>
            </a:r>
            <a:endParaRPr lang="en-US" sz="1000" dirty="0">
              <a:solidFill>
                <a:prstClr val="white"/>
              </a:solidFill>
              <a:latin typeface="Georgia" panose="02040502050405020303" pitchFamily="18" charset="0"/>
            </a:endParaRPr>
          </a:p>
        </p:txBody>
      </p:sp>
      <p:sp>
        <p:nvSpPr>
          <p:cNvPr id="12" name="Rectangle 11"/>
          <p:cNvSpPr/>
          <p:nvPr/>
        </p:nvSpPr>
        <p:spPr>
          <a:xfrm>
            <a:off x="3021821" y="1147465"/>
            <a:ext cx="2466109" cy="2850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124691" y="3550523"/>
            <a:ext cx="2466109" cy="2850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2590800" y="224135"/>
            <a:ext cx="3395481" cy="923330"/>
          </a:xfrm>
          <a:prstGeom prst="rect">
            <a:avLst/>
          </a:prstGeom>
          <a:noFill/>
        </p:spPr>
        <p:txBody>
          <a:bodyPr wrap="none" rtlCol="0">
            <a:spAutoFit/>
          </a:bodyPr>
          <a:lstStyle/>
          <a:p>
            <a:r>
              <a:rPr lang="en-US" sz="5400" b="1" dirty="0" smtClean="0">
                <a:solidFill>
                  <a:prstClr val="black"/>
                </a:solidFill>
                <a:latin typeface="Algerian" panose="04020705040A02060702" pitchFamily="82" charset="0"/>
              </a:rPr>
              <a:t>Weather</a:t>
            </a:r>
            <a:endParaRPr lang="en-US" sz="5400" b="1" dirty="0">
              <a:solidFill>
                <a:prstClr val="black"/>
              </a:solidFill>
              <a:latin typeface="Algerian" panose="04020705040A02060702" pitchFamily="82" charset="0"/>
            </a:endParaRPr>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147465"/>
            <a:ext cx="2638543" cy="1957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2400" y="5638800"/>
            <a:ext cx="2286000" cy="707886"/>
          </a:xfrm>
          <a:prstGeom prst="rect">
            <a:avLst/>
          </a:prstGeom>
        </p:spPr>
        <p:txBody>
          <a:bodyPr wrap="square">
            <a:spAutoFit/>
          </a:bodyPr>
          <a:lstStyle/>
          <a:p>
            <a:r>
              <a:rPr lang="en-US" sz="1000" dirty="0" smtClean="0">
                <a:solidFill>
                  <a:prstClr val="black"/>
                </a:solidFill>
                <a:latin typeface="Georgia" panose="02040502050405020303" pitchFamily="18" charset="0"/>
                <a:hlinkClick r:id="rId5"/>
              </a:rPr>
              <a:t>https://www.teachengineering.org/view_activity.php?url=collection/cub_/activities/cub_energy2/cub_energy2_lesson07_activity1.xml</a:t>
            </a:r>
            <a:r>
              <a:rPr lang="en-US" sz="1000" dirty="0" smtClean="0">
                <a:solidFill>
                  <a:prstClr val="black"/>
                </a:solidFill>
                <a:latin typeface="Georgia" panose="02040502050405020303" pitchFamily="18" charset="0"/>
              </a:rPr>
              <a:t> </a:t>
            </a:r>
            <a:endParaRPr lang="en-US" sz="1000" dirty="0">
              <a:solidFill>
                <a:prstClr val="black"/>
              </a:solidFill>
              <a:latin typeface="Georgia" panose="02040502050405020303" pitchFamily="18" charset="0"/>
            </a:endParaRPr>
          </a:p>
        </p:txBody>
      </p:sp>
      <p:pic>
        <p:nvPicPr>
          <p:cNvPr id="6148" name="Picture 4" descr="Sketch of a cardboard cross spinning atop a pencil standing upright in a glob of clay. Four cups are attached horizontally to the each cardboard blade end. One cup is colored r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789" y="3838707"/>
            <a:ext cx="1752600" cy="17818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4691" y="3550523"/>
            <a:ext cx="2191626" cy="307777"/>
          </a:xfrm>
          <a:prstGeom prst="rect">
            <a:avLst/>
          </a:prstGeom>
          <a:noFill/>
        </p:spPr>
        <p:txBody>
          <a:bodyPr wrap="none" rtlCol="0">
            <a:spAutoFit/>
          </a:bodyPr>
          <a:lstStyle/>
          <a:p>
            <a:r>
              <a:rPr lang="en-US" sz="1400" b="1" dirty="0" smtClean="0">
                <a:solidFill>
                  <a:prstClr val="black"/>
                </a:solidFill>
                <a:effectLst>
                  <a:outerShdw blurRad="38100" dist="38100" dir="2700000" algn="tl">
                    <a:srgbClr val="000000">
                      <a:alpha val="43137"/>
                    </a:srgbClr>
                  </a:outerShdw>
                </a:effectLst>
                <a:latin typeface="Georgia" panose="02040502050405020303" pitchFamily="18" charset="0"/>
              </a:rPr>
              <a:t>Build an anemometer</a:t>
            </a:r>
            <a:endParaRPr lang="en-US" sz="1400" b="1" dirty="0">
              <a:solidFill>
                <a:prstClr val="black"/>
              </a:solidFill>
              <a:effectLst>
                <a:outerShdw blurRad="38100" dist="38100" dir="2700000" algn="tl">
                  <a:srgbClr val="000000">
                    <a:alpha val="43137"/>
                  </a:srgbClr>
                </a:outerShdw>
              </a:effectLst>
              <a:latin typeface="Georgia" panose="02040502050405020303" pitchFamily="18" charset="0"/>
            </a:endParaRPr>
          </a:p>
        </p:txBody>
      </p:sp>
      <p:pic>
        <p:nvPicPr>
          <p:cNvPr id="6150" name="Picture 6" descr="http://www.energyquest.ca.gov/projects/images/thermometer.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1455242"/>
            <a:ext cx="740152" cy="216217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192727" y="1147465"/>
            <a:ext cx="2124299" cy="307777"/>
          </a:xfrm>
          <a:prstGeom prst="rect">
            <a:avLst/>
          </a:prstGeom>
          <a:noFill/>
        </p:spPr>
        <p:txBody>
          <a:bodyPr wrap="none" rtlCol="0">
            <a:spAutoFit/>
          </a:bodyPr>
          <a:lstStyle/>
          <a:p>
            <a:r>
              <a:rPr lang="en-US" sz="1400" b="1" dirty="0" smtClean="0">
                <a:solidFill>
                  <a:prstClr val="black"/>
                </a:solidFill>
                <a:effectLst>
                  <a:outerShdw blurRad="38100" dist="38100" dir="2700000" algn="tl">
                    <a:srgbClr val="000000">
                      <a:alpha val="43137"/>
                    </a:srgbClr>
                  </a:outerShdw>
                </a:effectLst>
                <a:latin typeface="Georgia" panose="02040502050405020303" pitchFamily="18" charset="0"/>
              </a:rPr>
              <a:t>Build a thermometer</a:t>
            </a:r>
            <a:endParaRPr lang="en-US" sz="1400" b="1" dirty="0">
              <a:solidFill>
                <a:prstClr val="black"/>
              </a:solidFill>
              <a:effectLst>
                <a:outerShdw blurRad="38100" dist="38100" dir="2700000" algn="tl">
                  <a:srgbClr val="000000">
                    <a:alpha val="43137"/>
                  </a:srgbClr>
                </a:outerShdw>
              </a:effectLst>
              <a:latin typeface="Georgia" panose="02040502050405020303" pitchFamily="18" charset="0"/>
            </a:endParaRPr>
          </a:p>
        </p:txBody>
      </p:sp>
      <p:sp>
        <p:nvSpPr>
          <p:cNvPr id="6" name="Rectangle 5"/>
          <p:cNvSpPr/>
          <p:nvPr/>
        </p:nvSpPr>
        <p:spPr>
          <a:xfrm>
            <a:off x="3194564" y="3595589"/>
            <a:ext cx="2187952" cy="400110"/>
          </a:xfrm>
          <a:prstGeom prst="rect">
            <a:avLst/>
          </a:prstGeom>
        </p:spPr>
        <p:txBody>
          <a:bodyPr wrap="square">
            <a:spAutoFit/>
          </a:bodyPr>
          <a:lstStyle/>
          <a:p>
            <a:r>
              <a:rPr lang="en-US" sz="1000" dirty="0" smtClean="0">
                <a:solidFill>
                  <a:prstClr val="black"/>
                </a:solidFill>
                <a:latin typeface="Georgia" panose="02040502050405020303" pitchFamily="18" charset="0"/>
                <a:hlinkClick r:id="rId8"/>
              </a:rPr>
              <a:t>http://www.energyquest.ca.gov/projects/thermometer.html</a:t>
            </a:r>
            <a:r>
              <a:rPr lang="en-US" sz="1000" dirty="0" smtClean="0">
                <a:solidFill>
                  <a:prstClr val="black"/>
                </a:solidFill>
                <a:latin typeface="Georgia" panose="02040502050405020303" pitchFamily="18" charset="0"/>
              </a:rPr>
              <a:t> </a:t>
            </a:r>
            <a:endParaRPr lang="en-US" sz="1000" dirty="0">
              <a:solidFill>
                <a:prstClr val="black"/>
              </a:solidFill>
              <a:latin typeface="Georgia" panose="02040502050405020303" pitchFamily="18" charset="0"/>
            </a:endParaRPr>
          </a:p>
        </p:txBody>
      </p:sp>
      <p:pic>
        <p:nvPicPr>
          <p:cNvPr id="6152" name="Picture 8" descr="http://www.pbs.org/parents/crafts-for-kids/files/2013/02/windsock-Final.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78969" y="4513118"/>
            <a:ext cx="2419141" cy="161400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099751" y="4259298"/>
            <a:ext cx="1806905" cy="307777"/>
          </a:xfrm>
          <a:prstGeom prst="rect">
            <a:avLst/>
          </a:prstGeom>
          <a:noFill/>
        </p:spPr>
        <p:txBody>
          <a:bodyPr wrap="none" rtlCol="0">
            <a:spAutoFit/>
          </a:bodyPr>
          <a:lstStyle/>
          <a:p>
            <a:r>
              <a:rPr lang="en-US" sz="1400" b="1" dirty="0" smtClean="0">
                <a:solidFill>
                  <a:prstClr val="black"/>
                </a:solidFill>
                <a:effectLst>
                  <a:outerShdw blurRad="38100" dist="38100" dir="2700000" algn="tl">
                    <a:srgbClr val="000000">
                      <a:alpha val="43137"/>
                    </a:srgbClr>
                  </a:outerShdw>
                </a:effectLst>
                <a:latin typeface="Georgia" panose="02040502050405020303" pitchFamily="18" charset="0"/>
              </a:rPr>
              <a:t>Build a wind sock</a:t>
            </a:r>
            <a:endParaRPr lang="en-US" sz="1400" b="1" dirty="0">
              <a:solidFill>
                <a:prstClr val="black"/>
              </a:solidFill>
              <a:effectLst>
                <a:outerShdw blurRad="38100" dist="38100" dir="2700000" algn="tl">
                  <a:srgbClr val="000000">
                    <a:alpha val="43137"/>
                  </a:srgbClr>
                </a:outerShdw>
              </a:effectLst>
              <a:latin typeface="Georgia" panose="02040502050405020303" pitchFamily="18" charset="0"/>
            </a:endParaRPr>
          </a:p>
        </p:txBody>
      </p:sp>
      <p:pic>
        <p:nvPicPr>
          <p:cNvPr id="6153" name="Picture 9"/>
          <p:cNvPicPr>
            <a:picLocks noChangeAspect="1" noChangeArrowheads="1"/>
          </p:cNvPicPr>
          <p:nvPr/>
        </p:nvPicPr>
        <p:blipFill rotWithShape="1">
          <a:blip r:embed="rId10">
            <a:extLst>
              <a:ext uri="{28A0092B-C50C-407E-A947-70E740481C1C}">
                <a14:useLocalDpi xmlns:a14="http://schemas.microsoft.com/office/drawing/2010/main" val="0"/>
              </a:ext>
            </a:extLst>
          </a:blip>
          <a:srcRect l="25226"/>
          <a:stretch/>
        </p:blipFill>
        <p:spPr bwMode="auto">
          <a:xfrm>
            <a:off x="6010526" y="1301353"/>
            <a:ext cx="2896080" cy="2505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172200" y="993576"/>
            <a:ext cx="2241319" cy="307777"/>
          </a:xfrm>
          <a:prstGeom prst="rect">
            <a:avLst/>
          </a:prstGeom>
          <a:noFill/>
        </p:spPr>
        <p:txBody>
          <a:bodyPr wrap="none" rtlCol="0">
            <a:spAutoFit/>
          </a:bodyPr>
          <a:lstStyle/>
          <a:p>
            <a:r>
              <a:rPr lang="en-US" sz="1400" b="1" dirty="0" smtClean="0">
                <a:solidFill>
                  <a:prstClr val="black"/>
                </a:solidFill>
                <a:effectLst>
                  <a:outerShdw blurRad="38100" dist="38100" dir="2700000" algn="tl">
                    <a:srgbClr val="000000">
                      <a:alpha val="43137"/>
                    </a:srgbClr>
                  </a:outerShdw>
                </a:effectLst>
                <a:latin typeface="Georgia" panose="02040502050405020303" pitchFamily="18" charset="0"/>
              </a:rPr>
              <a:t>Create a weather map </a:t>
            </a:r>
            <a:endParaRPr lang="en-US" sz="1400" b="1" dirty="0">
              <a:solidFill>
                <a:prstClr val="black"/>
              </a:solidFill>
              <a:effectLst>
                <a:outerShdw blurRad="38100" dist="38100" dir="2700000" algn="tl">
                  <a:srgbClr val="000000">
                    <a:alpha val="43137"/>
                  </a:srgbClr>
                </a:outerShdw>
              </a:effectLst>
              <a:latin typeface="Georgia" panose="02040502050405020303" pitchFamily="18" charset="0"/>
            </a:endParaRPr>
          </a:p>
        </p:txBody>
      </p:sp>
      <p:sp>
        <p:nvSpPr>
          <p:cNvPr id="8" name="Rectangle 7"/>
          <p:cNvSpPr/>
          <p:nvPr/>
        </p:nvSpPr>
        <p:spPr>
          <a:xfrm>
            <a:off x="5895954" y="5226040"/>
            <a:ext cx="3096516" cy="923330"/>
          </a:xfrm>
          <a:prstGeom prst="rect">
            <a:avLst/>
          </a:prstGeom>
        </p:spPr>
        <p:txBody>
          <a:bodyPr wrap="square">
            <a:spAutoFit/>
          </a:bodyPr>
          <a:lstStyle/>
          <a:p>
            <a:r>
              <a:rPr lang="en-US" dirty="0" smtClean="0">
                <a:solidFill>
                  <a:prstClr val="black"/>
                </a:solidFill>
                <a:latin typeface="Georgia" panose="02040502050405020303" pitchFamily="18" charset="0"/>
                <a:hlinkClick r:id="rId11"/>
              </a:rPr>
              <a:t>http://oceanservice.noaa.gov/education/for_fun/BuildyourownWeatherStation.pdf</a:t>
            </a:r>
            <a:r>
              <a:rPr lang="en-US" dirty="0" smtClean="0">
                <a:solidFill>
                  <a:prstClr val="black"/>
                </a:solidFill>
                <a:latin typeface="Georgia" panose="02040502050405020303" pitchFamily="18" charset="0"/>
              </a:rPr>
              <a:t> </a:t>
            </a:r>
            <a:endParaRPr lang="en-US" dirty="0">
              <a:solidFill>
                <a:prstClr val="black"/>
              </a:solidFill>
              <a:latin typeface="Georgia" panose="02040502050405020303" pitchFamily="18" charset="0"/>
            </a:endParaRPr>
          </a:p>
        </p:txBody>
      </p:sp>
      <p:sp>
        <p:nvSpPr>
          <p:cNvPr id="10" name="TextBox 9"/>
          <p:cNvSpPr txBox="1"/>
          <p:nvPr/>
        </p:nvSpPr>
        <p:spPr>
          <a:xfrm>
            <a:off x="5986281" y="4567075"/>
            <a:ext cx="2738250" cy="646331"/>
          </a:xfrm>
          <a:prstGeom prst="rect">
            <a:avLst/>
          </a:prstGeom>
          <a:noFill/>
        </p:spPr>
        <p:txBody>
          <a:bodyPr wrap="none" rtlCol="0">
            <a:spAutoFit/>
          </a:bodyPr>
          <a:lstStyle/>
          <a:p>
            <a:r>
              <a:rPr lang="en-US" b="1" dirty="0" smtClean="0">
                <a:solidFill>
                  <a:prstClr val="black"/>
                </a:solidFill>
                <a:effectLst>
                  <a:outerShdw blurRad="38100" dist="38100" dir="2700000" algn="tl">
                    <a:srgbClr val="000000">
                      <a:alpha val="43137"/>
                    </a:srgbClr>
                  </a:outerShdw>
                </a:effectLst>
                <a:latin typeface="Californian FB" panose="0207040306080B030204" pitchFamily="18" charset="0"/>
              </a:rPr>
              <a:t>More weather instrument</a:t>
            </a:r>
          </a:p>
          <a:p>
            <a:r>
              <a:rPr lang="en-US" b="1" dirty="0" smtClean="0">
                <a:solidFill>
                  <a:prstClr val="black"/>
                </a:solidFill>
                <a:effectLst>
                  <a:outerShdw blurRad="38100" dist="38100" dir="2700000" algn="tl">
                    <a:srgbClr val="000000">
                      <a:alpha val="43137"/>
                    </a:srgbClr>
                  </a:outerShdw>
                </a:effectLst>
                <a:latin typeface="Californian FB" panose="0207040306080B030204" pitchFamily="18" charset="0"/>
              </a:rPr>
              <a:t>engineering Projects: </a:t>
            </a:r>
            <a:endParaRPr lang="en-US" b="1" dirty="0">
              <a:solidFill>
                <a:prstClr val="black"/>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12364061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5" name="Rectangle 14"/>
          <p:cNvSpPr/>
          <p:nvPr/>
        </p:nvSpPr>
        <p:spPr>
          <a:xfrm>
            <a:off x="1701634" y="4495800"/>
            <a:ext cx="5584282" cy="2286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solidFill>
                <a:prstClr val="black"/>
              </a:solidFill>
              <a:latin typeface="Georgia" panose="02040502050405020303" pitchFamily="18" charset="0"/>
            </a:endParaRPr>
          </a:p>
        </p:txBody>
      </p:sp>
      <p:sp>
        <p:nvSpPr>
          <p:cNvPr id="13" name="Rectangle 12"/>
          <p:cNvSpPr/>
          <p:nvPr/>
        </p:nvSpPr>
        <p:spPr>
          <a:xfrm>
            <a:off x="4948719" y="913835"/>
            <a:ext cx="3325063" cy="320966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457200" y="937185"/>
            <a:ext cx="3325063" cy="344778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Box 3"/>
          <p:cNvSpPr txBox="1"/>
          <p:nvPr/>
        </p:nvSpPr>
        <p:spPr>
          <a:xfrm>
            <a:off x="1981200" y="76200"/>
            <a:ext cx="5032147" cy="923330"/>
          </a:xfrm>
          <a:prstGeom prst="rect">
            <a:avLst/>
          </a:prstGeom>
          <a:noFill/>
        </p:spPr>
        <p:txBody>
          <a:bodyPr wrap="none" rtlCol="0">
            <a:spAutoFit/>
          </a:bodyPr>
          <a:lstStyle/>
          <a:p>
            <a:r>
              <a:rPr lang="en-US" sz="5400" b="1" dirty="0" smtClean="0">
                <a:solidFill>
                  <a:prstClr val="white"/>
                </a:solidFill>
                <a:latin typeface="Algerian" panose="04020705040A02060702" pitchFamily="82" charset="0"/>
              </a:rPr>
              <a:t>The night sky</a:t>
            </a:r>
            <a:endParaRPr lang="en-US" sz="5400" b="1" dirty="0">
              <a:solidFill>
                <a:prstClr val="white"/>
              </a:solidFill>
              <a:latin typeface="Algerian" panose="04020705040A02060702" pitchFamily="82" charset="0"/>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265" y="1368861"/>
            <a:ext cx="2567340" cy="1995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17270" y="3985005"/>
            <a:ext cx="2773516" cy="276999"/>
          </a:xfrm>
          <a:prstGeom prst="rect">
            <a:avLst/>
          </a:prstGeom>
        </p:spPr>
        <p:txBody>
          <a:bodyPr wrap="none">
            <a:spAutoFit/>
          </a:bodyPr>
          <a:lstStyle/>
          <a:p>
            <a:r>
              <a:rPr lang="en-US" sz="1200" dirty="0" smtClean="0">
                <a:solidFill>
                  <a:srgbClr val="1F497D">
                    <a:lumMod val="50000"/>
                  </a:srgbClr>
                </a:solidFill>
                <a:latin typeface="Georgia" panose="02040502050405020303" pitchFamily="18" charset="0"/>
                <a:hlinkClick r:id="rId4"/>
              </a:rPr>
              <a:t>http://www.space.com/skywatching/</a:t>
            </a:r>
            <a:r>
              <a:rPr lang="en-US" sz="1200" dirty="0" smtClean="0">
                <a:solidFill>
                  <a:srgbClr val="1F497D">
                    <a:lumMod val="50000"/>
                  </a:srgbClr>
                </a:solidFill>
                <a:latin typeface="Georgia" panose="02040502050405020303" pitchFamily="18" charset="0"/>
              </a:rPr>
              <a:t> </a:t>
            </a:r>
            <a:endParaRPr lang="en-US" sz="1200" dirty="0">
              <a:solidFill>
                <a:srgbClr val="1F497D">
                  <a:lumMod val="50000"/>
                </a:srgbClr>
              </a:solidFill>
              <a:latin typeface="Georgia" panose="02040502050405020303" pitchFamily="18" charset="0"/>
            </a:endParaRPr>
          </a:p>
        </p:txBody>
      </p:sp>
      <p:sp>
        <p:nvSpPr>
          <p:cNvPr id="6" name="Rectangle 5"/>
          <p:cNvSpPr/>
          <p:nvPr/>
        </p:nvSpPr>
        <p:spPr>
          <a:xfrm>
            <a:off x="609600" y="3319021"/>
            <a:ext cx="3172663" cy="646331"/>
          </a:xfrm>
          <a:prstGeom prst="rect">
            <a:avLst/>
          </a:prstGeom>
        </p:spPr>
        <p:txBody>
          <a:bodyPr wrap="none">
            <a:spAutoFit/>
          </a:bodyPr>
          <a:lstStyle/>
          <a:p>
            <a:r>
              <a:rPr lang="en-US" sz="1200" dirty="0" smtClean="0">
                <a:solidFill>
                  <a:srgbClr val="002060"/>
                </a:solidFill>
                <a:latin typeface="Georgia" panose="02040502050405020303" pitchFamily="18" charset="0"/>
                <a:hlinkClick r:id="rId5"/>
              </a:rPr>
              <a:t>http://www.skymaps.com/downloads.html</a:t>
            </a:r>
            <a:r>
              <a:rPr lang="en-US" sz="1200" dirty="0" smtClean="0">
                <a:solidFill>
                  <a:srgbClr val="002060"/>
                </a:solidFill>
                <a:latin typeface="Georgia" panose="02040502050405020303" pitchFamily="18" charset="0"/>
              </a:rPr>
              <a:t> </a:t>
            </a:r>
          </a:p>
          <a:p>
            <a:r>
              <a:rPr lang="en-US" sz="1200" dirty="0" smtClean="0">
                <a:solidFill>
                  <a:srgbClr val="002060"/>
                </a:solidFill>
                <a:latin typeface="Georgia" panose="02040502050405020303" pitchFamily="18" charset="0"/>
                <a:hlinkClick r:id="rId6"/>
              </a:rPr>
              <a:t>http://www.skyviewcafe.com/</a:t>
            </a:r>
            <a:r>
              <a:rPr lang="en-US" sz="1200" dirty="0" smtClean="0">
                <a:solidFill>
                  <a:srgbClr val="002060"/>
                </a:solidFill>
                <a:latin typeface="Georgia" panose="02040502050405020303" pitchFamily="18" charset="0"/>
              </a:rPr>
              <a:t> </a:t>
            </a:r>
          </a:p>
          <a:p>
            <a:endParaRPr lang="en-US" sz="1200" dirty="0">
              <a:solidFill>
                <a:srgbClr val="002060"/>
              </a:solidFill>
              <a:latin typeface="Georgia" panose="02040502050405020303" pitchFamily="18" charset="0"/>
            </a:endParaRPr>
          </a:p>
        </p:txBody>
      </p:sp>
      <p:sp>
        <p:nvSpPr>
          <p:cNvPr id="8" name="TextBox 7"/>
          <p:cNvSpPr txBox="1"/>
          <p:nvPr/>
        </p:nvSpPr>
        <p:spPr>
          <a:xfrm>
            <a:off x="858265" y="999530"/>
            <a:ext cx="2319866" cy="369332"/>
          </a:xfrm>
          <a:prstGeom prst="rect">
            <a:avLst/>
          </a:prstGeom>
          <a:noFill/>
        </p:spPr>
        <p:txBody>
          <a:bodyPr wrap="none" rtlCol="0">
            <a:spAutoFit/>
          </a:bodyPr>
          <a:lstStyle/>
          <a:p>
            <a:r>
              <a:rPr lang="en-US" dirty="0" smtClean="0">
                <a:solidFill>
                  <a:prstClr val="black"/>
                </a:solidFill>
                <a:latin typeface="Georgia" panose="02040502050405020303" pitchFamily="18" charset="0"/>
              </a:rPr>
              <a:t>Virtual Planetariums</a:t>
            </a:r>
            <a:endParaRPr lang="en-US" dirty="0">
              <a:solidFill>
                <a:prstClr val="black"/>
              </a:solidFill>
              <a:latin typeface="Georgia" panose="02040502050405020303" pitchFamily="18" charset="0"/>
            </a:endParaRPr>
          </a:p>
        </p:txBody>
      </p:sp>
      <p:sp>
        <p:nvSpPr>
          <p:cNvPr id="10" name="TextBox 9"/>
          <p:cNvSpPr txBox="1"/>
          <p:nvPr/>
        </p:nvSpPr>
        <p:spPr>
          <a:xfrm>
            <a:off x="552091" y="3726873"/>
            <a:ext cx="2932213" cy="307777"/>
          </a:xfrm>
          <a:prstGeom prst="rect">
            <a:avLst/>
          </a:prstGeom>
          <a:noFill/>
        </p:spPr>
        <p:txBody>
          <a:bodyPr wrap="none" rtlCol="0">
            <a:spAutoFit/>
          </a:bodyPr>
          <a:lstStyle/>
          <a:p>
            <a:r>
              <a:rPr lang="en-US" sz="1400" dirty="0" smtClean="0">
                <a:solidFill>
                  <a:prstClr val="black"/>
                </a:solidFill>
                <a:latin typeface="Georgia" panose="02040502050405020303" pitchFamily="18" charset="0"/>
              </a:rPr>
              <a:t>Upcoming events in your night sky</a:t>
            </a:r>
            <a:endParaRPr lang="en-US" sz="1400" dirty="0">
              <a:solidFill>
                <a:prstClr val="black"/>
              </a:solidFill>
              <a:latin typeface="Georgia" panose="02040502050405020303" pitchFamily="18" charset="0"/>
            </a:endParaRPr>
          </a:p>
        </p:txBody>
      </p:sp>
      <p:pic>
        <p:nvPicPr>
          <p:cNvPr id="7172" name="Picture 4" descr="[Mariner's Astrolab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7250" y="1368862"/>
            <a:ext cx="1803302" cy="214201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410200" y="1021842"/>
            <a:ext cx="2286000" cy="3185487"/>
          </a:xfrm>
          <a:prstGeom prst="rect">
            <a:avLst/>
          </a:prstGeom>
        </p:spPr>
        <p:txBody>
          <a:bodyPr wrap="square">
            <a:spAutoFit/>
          </a:bodyPr>
          <a:lstStyle/>
          <a:p>
            <a:r>
              <a:rPr lang="en-US" sz="1400" dirty="0" smtClean="0">
                <a:solidFill>
                  <a:prstClr val="black"/>
                </a:solidFill>
                <a:latin typeface="Georgia" panose="02040502050405020303" pitchFamily="18" charset="0"/>
              </a:rPr>
              <a:t>Navigate with the stars: </a:t>
            </a:r>
          </a:p>
          <a:p>
            <a:endParaRPr lang="en-US" sz="1400" dirty="0">
              <a:solidFill>
                <a:prstClr val="black"/>
              </a:solidFill>
              <a:latin typeface="Georgia" panose="02040502050405020303" pitchFamily="18" charset="0"/>
            </a:endParaRPr>
          </a:p>
          <a:p>
            <a:endParaRPr lang="en-US" sz="1400" dirty="0" smtClean="0">
              <a:solidFill>
                <a:prstClr val="black"/>
              </a:solidFill>
              <a:latin typeface="Georgia" panose="02040502050405020303" pitchFamily="18" charset="0"/>
            </a:endParaRPr>
          </a:p>
          <a:p>
            <a:endParaRPr lang="en-US" sz="1400" dirty="0">
              <a:solidFill>
                <a:prstClr val="black"/>
              </a:solidFill>
              <a:latin typeface="Georgia" panose="02040502050405020303" pitchFamily="18" charset="0"/>
            </a:endParaRPr>
          </a:p>
          <a:p>
            <a:endParaRPr lang="en-US" sz="1400" dirty="0" smtClean="0">
              <a:solidFill>
                <a:prstClr val="black"/>
              </a:solidFill>
              <a:latin typeface="Georgia" panose="02040502050405020303" pitchFamily="18" charset="0"/>
            </a:endParaRPr>
          </a:p>
          <a:p>
            <a:endParaRPr lang="en-US" sz="1400" dirty="0" smtClean="0">
              <a:solidFill>
                <a:prstClr val="black"/>
              </a:solidFill>
              <a:latin typeface="Georgia" panose="02040502050405020303" pitchFamily="18" charset="0"/>
            </a:endParaRPr>
          </a:p>
          <a:p>
            <a:endParaRPr lang="en-US" sz="1400" dirty="0">
              <a:solidFill>
                <a:prstClr val="black"/>
              </a:solidFill>
              <a:latin typeface="Georgia" panose="02040502050405020303" pitchFamily="18" charset="0"/>
            </a:endParaRPr>
          </a:p>
          <a:p>
            <a:endParaRPr lang="en-US" sz="1400" dirty="0" smtClean="0">
              <a:solidFill>
                <a:prstClr val="black"/>
              </a:solidFill>
              <a:latin typeface="Georgia" panose="02040502050405020303" pitchFamily="18" charset="0"/>
            </a:endParaRPr>
          </a:p>
          <a:p>
            <a:endParaRPr lang="en-US" sz="1400" dirty="0">
              <a:solidFill>
                <a:prstClr val="black"/>
              </a:solidFill>
              <a:latin typeface="Georgia" panose="02040502050405020303" pitchFamily="18" charset="0"/>
            </a:endParaRPr>
          </a:p>
          <a:p>
            <a:endParaRPr lang="en-US" sz="1400" dirty="0" smtClean="0">
              <a:solidFill>
                <a:prstClr val="black"/>
              </a:solidFill>
              <a:latin typeface="Georgia" panose="02040502050405020303" pitchFamily="18" charset="0"/>
            </a:endParaRPr>
          </a:p>
          <a:p>
            <a:endParaRPr lang="en-US" sz="1400" dirty="0">
              <a:solidFill>
                <a:prstClr val="black"/>
              </a:solidFill>
              <a:latin typeface="Georgia" panose="02040502050405020303" pitchFamily="18" charset="0"/>
            </a:endParaRPr>
          </a:p>
          <a:p>
            <a:endParaRPr lang="en-US" sz="1400" dirty="0" smtClean="0">
              <a:solidFill>
                <a:prstClr val="black"/>
              </a:solidFill>
              <a:latin typeface="Georgia" panose="02040502050405020303" pitchFamily="18" charset="0"/>
            </a:endParaRPr>
          </a:p>
          <a:p>
            <a:r>
              <a:rPr lang="en-US" sz="1100" dirty="0" smtClean="0">
                <a:solidFill>
                  <a:prstClr val="white"/>
                </a:solidFill>
                <a:latin typeface="Georgia" panose="02040502050405020303" pitchFamily="18" charset="0"/>
                <a:hlinkClick r:id="rId8"/>
              </a:rPr>
              <a:t>http://oceanservice.noaa.gov/education/projects/makeyourownastrolabe.pdf</a:t>
            </a:r>
            <a:r>
              <a:rPr lang="en-US" sz="1100" dirty="0" smtClean="0">
                <a:solidFill>
                  <a:prstClr val="white"/>
                </a:solidFill>
                <a:latin typeface="Georgia" panose="02040502050405020303" pitchFamily="18" charset="0"/>
              </a:rPr>
              <a:t> </a:t>
            </a:r>
            <a:endParaRPr lang="en-US" sz="1100" dirty="0">
              <a:solidFill>
                <a:prstClr val="white"/>
              </a:solidFill>
              <a:latin typeface="Georgia" panose="02040502050405020303" pitchFamily="18" charset="0"/>
            </a:endParaRPr>
          </a:p>
        </p:txBody>
      </p:sp>
      <p:pic>
        <p:nvPicPr>
          <p:cNvPr id="717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84250" y="4598649"/>
            <a:ext cx="2770026" cy="208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2010892" y="4953000"/>
            <a:ext cx="2473358" cy="1169551"/>
          </a:xfrm>
          <a:prstGeom prst="rect">
            <a:avLst/>
          </a:prstGeom>
          <a:noFill/>
        </p:spPr>
        <p:txBody>
          <a:bodyPr wrap="square" rtlCol="0">
            <a:spAutoFit/>
          </a:bodyPr>
          <a:lstStyle/>
          <a:p>
            <a:r>
              <a:rPr lang="en-US" sz="1400" dirty="0" smtClean="0">
                <a:solidFill>
                  <a:prstClr val="black"/>
                </a:solidFill>
                <a:latin typeface="Georgia" panose="02040502050405020303" pitchFamily="18" charset="0"/>
              </a:rPr>
              <a:t>Current moon phase calendar </a:t>
            </a:r>
            <a:r>
              <a:rPr lang="en-US" sz="1400" dirty="0" smtClean="0">
                <a:solidFill>
                  <a:prstClr val="black"/>
                </a:solidFill>
                <a:latin typeface="Georgia" panose="02040502050405020303" pitchFamily="18" charset="0"/>
                <a:hlinkClick r:id="rId10"/>
              </a:rPr>
              <a:t>http://www.moonconnection.com/moon_phases_calendar.phtml</a:t>
            </a:r>
            <a:r>
              <a:rPr lang="en-US" sz="1400" dirty="0" smtClean="0">
                <a:solidFill>
                  <a:prstClr val="black"/>
                </a:solidFill>
                <a:latin typeface="Georgia" panose="02040502050405020303" pitchFamily="18" charset="0"/>
              </a:rPr>
              <a:t>  </a:t>
            </a:r>
            <a:endParaRPr lang="en-US" sz="1400" dirty="0">
              <a:solidFill>
                <a:prstClr val="black"/>
              </a:solidFill>
              <a:latin typeface="Georgia" panose="02040502050405020303" pitchFamily="18" charset="0"/>
            </a:endParaRPr>
          </a:p>
        </p:txBody>
      </p:sp>
    </p:spTree>
    <p:extLst>
      <p:ext uri="{BB962C8B-B14F-4D97-AF65-F5344CB8AC3E}">
        <p14:creationId xmlns:p14="http://schemas.microsoft.com/office/powerpoint/2010/main" val="23017640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6" name="Rectangle 5"/>
          <p:cNvSpPr/>
          <p:nvPr/>
        </p:nvSpPr>
        <p:spPr>
          <a:xfrm>
            <a:off x="1465593" y="1256062"/>
            <a:ext cx="6002007" cy="2215992"/>
          </a:xfrm>
          <a:prstGeom prst="rect">
            <a:avLst/>
          </a:prstGeom>
          <a:solidFill>
            <a:srgbClr val="DCE6F2">
              <a:alpha val="5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p:nvPr/>
        </p:nvSpPr>
        <p:spPr>
          <a:xfrm>
            <a:off x="1451079" y="1256061"/>
            <a:ext cx="6553200" cy="369332"/>
          </a:xfrm>
          <a:prstGeom prst="rect">
            <a:avLst/>
          </a:prstGeom>
        </p:spPr>
        <p:txBody>
          <a:bodyPr wrap="square">
            <a:spAutoFit/>
          </a:bodyPr>
          <a:lstStyle/>
          <a:p>
            <a:pPr marL="285750" indent="-285750">
              <a:buFont typeface="Arial" panose="020B0604020202020204" pitchFamily="34" charset="0"/>
              <a:buChar char="•"/>
            </a:pPr>
            <a:r>
              <a:rPr lang="en-US" b="1" dirty="0" smtClean="0">
                <a:solidFill>
                  <a:prstClr val="black"/>
                </a:solidFill>
                <a:effectLst>
                  <a:outerShdw blurRad="38100" dist="38100" dir="2700000" algn="tl">
                    <a:srgbClr val="000000">
                      <a:alpha val="43137"/>
                    </a:srgbClr>
                  </a:outerShdw>
                </a:effectLst>
                <a:latin typeface="Californian FB" panose="0207040306080B030204" pitchFamily="18" charset="0"/>
                <a:hlinkClick r:id="rId3"/>
              </a:rPr>
              <a:t>http://scifun.chem.wisc.edu/homeexpts/homeexpts.html</a:t>
            </a:r>
            <a:r>
              <a:rPr lang="en-US" b="1" dirty="0" smtClean="0">
                <a:solidFill>
                  <a:prstClr val="black"/>
                </a:solidFill>
                <a:effectLst>
                  <a:outerShdw blurRad="38100" dist="38100" dir="2700000" algn="tl">
                    <a:srgbClr val="000000">
                      <a:alpha val="43137"/>
                    </a:srgbClr>
                  </a:outerShdw>
                </a:effectLst>
                <a:latin typeface="Californian FB" panose="0207040306080B030204" pitchFamily="18" charset="0"/>
              </a:rPr>
              <a:t> </a:t>
            </a:r>
            <a:endParaRPr lang="en-US" b="1" dirty="0">
              <a:solidFill>
                <a:prstClr val="black"/>
              </a:solidFill>
              <a:effectLst>
                <a:outerShdw blurRad="38100" dist="38100" dir="2700000" algn="tl">
                  <a:srgbClr val="000000">
                    <a:alpha val="43137"/>
                  </a:srgbClr>
                </a:outerShdw>
              </a:effectLst>
              <a:latin typeface="Californian FB" panose="0207040306080B030204" pitchFamily="18" charset="0"/>
            </a:endParaRPr>
          </a:p>
        </p:txBody>
      </p:sp>
      <p:sp>
        <p:nvSpPr>
          <p:cNvPr id="3" name="Rectangle 2"/>
          <p:cNvSpPr/>
          <p:nvPr/>
        </p:nvSpPr>
        <p:spPr>
          <a:xfrm>
            <a:off x="1451079" y="1625393"/>
            <a:ext cx="5715000" cy="369332"/>
          </a:xfrm>
          <a:prstGeom prst="rect">
            <a:avLst/>
          </a:prstGeom>
        </p:spPr>
        <p:txBody>
          <a:bodyPr wrap="square">
            <a:spAutoFit/>
          </a:bodyPr>
          <a:lstStyle/>
          <a:p>
            <a:pPr marL="285750" indent="-285750">
              <a:buFont typeface="Arial" panose="020B0604020202020204" pitchFamily="34" charset="0"/>
              <a:buChar char="•"/>
            </a:pPr>
            <a:r>
              <a:rPr lang="en-US" b="1" dirty="0" smtClean="0">
                <a:solidFill>
                  <a:prstClr val="black"/>
                </a:solidFill>
                <a:effectLst>
                  <a:outerShdw blurRad="38100" dist="38100" dir="2700000" algn="tl">
                    <a:srgbClr val="000000">
                      <a:alpha val="43137"/>
                    </a:srgbClr>
                  </a:outerShdw>
                </a:effectLst>
                <a:latin typeface="Californian FB" panose="0207040306080B030204" pitchFamily="18" charset="0"/>
                <a:hlinkClick r:id="rId4"/>
              </a:rPr>
              <a:t>http://www.sciencekids.co.nz/experiments.html</a:t>
            </a:r>
            <a:r>
              <a:rPr lang="en-US" b="1" dirty="0" smtClean="0">
                <a:solidFill>
                  <a:prstClr val="black"/>
                </a:solidFill>
                <a:effectLst>
                  <a:outerShdw blurRad="38100" dist="38100" dir="2700000" algn="tl">
                    <a:srgbClr val="000000">
                      <a:alpha val="43137"/>
                    </a:srgbClr>
                  </a:outerShdw>
                </a:effectLst>
                <a:latin typeface="Californian FB" panose="0207040306080B030204" pitchFamily="18" charset="0"/>
              </a:rPr>
              <a:t> </a:t>
            </a:r>
            <a:endParaRPr lang="en-US" b="1" dirty="0">
              <a:solidFill>
                <a:prstClr val="black"/>
              </a:solidFill>
              <a:effectLst>
                <a:outerShdw blurRad="38100" dist="38100" dir="2700000" algn="tl">
                  <a:srgbClr val="000000">
                    <a:alpha val="43137"/>
                  </a:srgbClr>
                </a:outerShdw>
              </a:effectLst>
              <a:latin typeface="Californian FB" panose="0207040306080B030204" pitchFamily="18" charset="0"/>
            </a:endParaRPr>
          </a:p>
        </p:txBody>
      </p:sp>
      <p:sp>
        <p:nvSpPr>
          <p:cNvPr id="4" name="Rectangle 3"/>
          <p:cNvSpPr/>
          <p:nvPr/>
        </p:nvSpPr>
        <p:spPr>
          <a:xfrm>
            <a:off x="1465593" y="1994725"/>
            <a:ext cx="5867400" cy="1477328"/>
          </a:xfrm>
          <a:prstGeom prst="rect">
            <a:avLst/>
          </a:prstGeom>
        </p:spPr>
        <p:txBody>
          <a:bodyPr wrap="square">
            <a:spAutoFit/>
          </a:bodyPr>
          <a:lstStyle/>
          <a:p>
            <a:pPr marL="285750" indent="-285750">
              <a:buFont typeface="Arial" panose="020B0604020202020204" pitchFamily="34" charset="0"/>
              <a:buChar char="•"/>
            </a:pPr>
            <a:r>
              <a:rPr lang="en-US" b="1" dirty="0" smtClean="0">
                <a:solidFill>
                  <a:prstClr val="black"/>
                </a:solidFill>
                <a:effectLst>
                  <a:outerShdw blurRad="38100" dist="38100" dir="2700000" algn="tl">
                    <a:srgbClr val="000000">
                      <a:alpha val="43137"/>
                    </a:srgbClr>
                  </a:outerShdw>
                </a:effectLst>
                <a:latin typeface="Californian FB" panose="0207040306080B030204" pitchFamily="18" charset="0"/>
                <a:hlinkClick r:id="rId5"/>
              </a:rPr>
              <a:t>http://www.buzzfeed.com/peggy/kids-science-experiments-that-adults-can-enjoy-too#.nvK6DOvMm</a:t>
            </a:r>
            <a:r>
              <a:rPr lang="en-US" b="1" dirty="0" smtClean="0">
                <a:solidFill>
                  <a:prstClr val="black"/>
                </a:solidFill>
                <a:effectLst>
                  <a:outerShdw blurRad="38100" dist="38100" dir="2700000" algn="tl">
                    <a:srgbClr val="000000">
                      <a:alpha val="43137"/>
                    </a:srgbClr>
                  </a:outerShdw>
                </a:effectLst>
                <a:latin typeface="Californian FB" panose="0207040306080B030204" pitchFamily="18" charset="0"/>
              </a:rPr>
              <a:t> </a:t>
            </a:r>
          </a:p>
          <a:p>
            <a:pPr marL="285750" indent="-285750">
              <a:buFont typeface="Arial" panose="020B0604020202020204" pitchFamily="34" charset="0"/>
              <a:buChar char="•"/>
            </a:pPr>
            <a:r>
              <a:rPr lang="en-US" b="1" dirty="0" smtClean="0">
                <a:solidFill>
                  <a:prstClr val="black"/>
                </a:solidFill>
                <a:effectLst>
                  <a:outerShdw blurRad="38100" dist="38100" dir="2700000" algn="tl">
                    <a:srgbClr val="000000">
                      <a:alpha val="43137"/>
                    </a:srgbClr>
                  </a:outerShdw>
                </a:effectLst>
                <a:latin typeface="Californian FB" panose="0207040306080B030204" pitchFamily="18" charset="0"/>
                <a:hlinkClick r:id="rId6"/>
              </a:rPr>
              <a:t>http://redtri.com/classic-science-experiments/</a:t>
            </a:r>
            <a:r>
              <a:rPr lang="en-US" b="1" dirty="0" smtClean="0">
                <a:solidFill>
                  <a:prstClr val="black"/>
                </a:solidFill>
                <a:effectLst>
                  <a:outerShdw blurRad="38100" dist="38100" dir="2700000" algn="tl">
                    <a:srgbClr val="000000">
                      <a:alpha val="43137"/>
                    </a:srgbClr>
                  </a:outerShdw>
                </a:effectLst>
                <a:latin typeface="Californian FB" panose="0207040306080B030204" pitchFamily="18" charset="0"/>
              </a:rPr>
              <a:t> </a:t>
            </a:r>
          </a:p>
          <a:p>
            <a:pPr marL="285750" indent="-285750">
              <a:buFont typeface="Arial" panose="020B0604020202020204" pitchFamily="34" charset="0"/>
              <a:buChar char="•"/>
            </a:pPr>
            <a:endParaRPr lang="en-US" b="1" dirty="0">
              <a:solidFill>
                <a:prstClr val="black"/>
              </a:solidFill>
              <a:effectLst>
                <a:outerShdw blurRad="38100" dist="38100" dir="2700000" algn="tl">
                  <a:srgbClr val="000000">
                    <a:alpha val="43137"/>
                  </a:srgbClr>
                </a:outerShdw>
              </a:effectLst>
              <a:latin typeface="Californian FB" panose="0207040306080B030204" pitchFamily="18" charset="0"/>
            </a:endParaRPr>
          </a:p>
        </p:txBody>
      </p:sp>
      <p:sp>
        <p:nvSpPr>
          <p:cNvPr id="5" name="TextBox 4"/>
          <p:cNvSpPr txBox="1"/>
          <p:nvPr/>
        </p:nvSpPr>
        <p:spPr>
          <a:xfrm>
            <a:off x="618220" y="671286"/>
            <a:ext cx="8350363" cy="584775"/>
          </a:xfrm>
          <a:prstGeom prst="rect">
            <a:avLst/>
          </a:prstGeom>
          <a:noFill/>
        </p:spPr>
        <p:txBody>
          <a:bodyPr wrap="none" rtlCol="0">
            <a:spAutoFit/>
          </a:bodyPr>
          <a:lstStyle/>
          <a:p>
            <a:r>
              <a:rPr lang="en-US" sz="3200" b="1" dirty="0" smtClean="0">
                <a:solidFill>
                  <a:prstClr val="black"/>
                </a:solidFill>
                <a:effectLst>
                  <a:outerShdw blurRad="38100" dist="38100" dir="2700000" algn="tl">
                    <a:srgbClr val="000000">
                      <a:alpha val="43137"/>
                    </a:srgbClr>
                  </a:outerShdw>
                </a:effectLst>
                <a:latin typeface="Californian FB" panose="0207040306080B030204" pitchFamily="18" charset="0"/>
              </a:rPr>
              <a:t>More easy-to-do at </a:t>
            </a:r>
            <a:r>
              <a:rPr lang="en-US" sz="3200" b="1" dirty="0">
                <a:solidFill>
                  <a:prstClr val="black"/>
                </a:solidFill>
                <a:effectLst>
                  <a:outerShdw blurRad="38100" dist="38100" dir="2700000" algn="tl">
                    <a:srgbClr val="000000">
                      <a:alpha val="43137"/>
                    </a:srgbClr>
                  </a:outerShdw>
                </a:effectLst>
                <a:latin typeface="Californian FB" panose="0207040306080B030204" pitchFamily="18" charset="0"/>
              </a:rPr>
              <a:t>h</a:t>
            </a:r>
            <a:r>
              <a:rPr lang="en-US" sz="3200" b="1" dirty="0" smtClean="0">
                <a:solidFill>
                  <a:prstClr val="black"/>
                </a:solidFill>
                <a:effectLst>
                  <a:outerShdw blurRad="38100" dist="38100" dir="2700000" algn="tl">
                    <a:srgbClr val="000000">
                      <a:alpha val="43137"/>
                    </a:srgbClr>
                  </a:outerShdw>
                </a:effectLst>
                <a:latin typeface="Californian FB" panose="0207040306080B030204" pitchFamily="18" charset="0"/>
              </a:rPr>
              <a:t>ome </a:t>
            </a:r>
            <a:r>
              <a:rPr lang="en-US" sz="3200" b="1" dirty="0">
                <a:solidFill>
                  <a:prstClr val="black"/>
                </a:solidFill>
                <a:effectLst>
                  <a:outerShdw blurRad="38100" dist="38100" dir="2700000" algn="tl">
                    <a:srgbClr val="000000">
                      <a:alpha val="43137"/>
                    </a:srgbClr>
                  </a:outerShdw>
                </a:effectLst>
                <a:latin typeface="Californian FB" panose="0207040306080B030204" pitchFamily="18" charset="0"/>
              </a:rPr>
              <a:t>s</a:t>
            </a:r>
            <a:r>
              <a:rPr lang="en-US" sz="3200" b="1" dirty="0" smtClean="0">
                <a:solidFill>
                  <a:prstClr val="black"/>
                </a:solidFill>
                <a:effectLst>
                  <a:outerShdw blurRad="38100" dist="38100" dir="2700000" algn="tl">
                    <a:srgbClr val="000000">
                      <a:alpha val="43137"/>
                    </a:srgbClr>
                  </a:outerShdw>
                </a:effectLst>
                <a:latin typeface="Californian FB" panose="0207040306080B030204" pitchFamily="18" charset="0"/>
              </a:rPr>
              <a:t>cience experiments:</a:t>
            </a:r>
            <a:endParaRPr lang="en-US" sz="3200" b="1" dirty="0">
              <a:solidFill>
                <a:prstClr val="black"/>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10367518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21053" b="13436"/>
          <a:stretch/>
        </p:blipFill>
        <p:spPr>
          <a:xfrm>
            <a:off x="0" y="0"/>
            <a:ext cx="9144000" cy="6832600"/>
          </a:xfrm>
          <a:prstGeom prst="rect">
            <a:avLst/>
          </a:prstGeom>
        </p:spPr>
      </p:pic>
      <p:sp>
        <p:nvSpPr>
          <p:cNvPr id="6" name="Rectangle 5"/>
          <p:cNvSpPr/>
          <p:nvPr/>
        </p:nvSpPr>
        <p:spPr>
          <a:xfrm>
            <a:off x="838200" y="151180"/>
            <a:ext cx="6019800" cy="1938992"/>
          </a:xfrm>
          <a:prstGeom prst="rect">
            <a:avLst/>
          </a:prstGeom>
        </p:spPr>
        <p:txBody>
          <a:bodyPr wrap="square">
            <a:spAutoFit/>
          </a:bodyPr>
          <a:lstStyle/>
          <a:p>
            <a:r>
              <a:rPr lang="en-US" sz="2400" b="1" dirty="0" smtClean="0">
                <a:solidFill>
                  <a:prstClr val="black">
                    <a:lumMod val="95000"/>
                    <a:lumOff val="5000"/>
                  </a:prstClr>
                </a:solidFill>
                <a:effectLst>
                  <a:outerShdw blurRad="38100" dist="38100" dir="2700000" algn="tl">
                    <a:srgbClr val="000000">
                      <a:alpha val="43137"/>
                    </a:srgbClr>
                  </a:outerShdw>
                </a:effectLst>
                <a:latin typeface="Californian FB" panose="0207040306080B030204" pitchFamily="18" charset="0"/>
              </a:rPr>
              <a:t>“Those who contemplate the beauty of the Earth find reserves of strength that will endure as long as life lasts”</a:t>
            </a:r>
          </a:p>
          <a:p>
            <a:r>
              <a:rPr lang="en-US" sz="2400" b="1" dirty="0" smtClean="0">
                <a:solidFill>
                  <a:prstClr val="black">
                    <a:lumMod val="95000"/>
                    <a:lumOff val="5000"/>
                  </a:prstClr>
                </a:solidFill>
                <a:effectLst>
                  <a:outerShdw blurRad="38100" dist="38100" dir="2700000" algn="tl">
                    <a:srgbClr val="000000">
                      <a:alpha val="43137"/>
                    </a:srgbClr>
                  </a:outerShdw>
                </a:effectLst>
                <a:latin typeface="Californian FB" panose="0207040306080B030204" pitchFamily="18" charset="0"/>
              </a:rPr>
              <a:t>~Rachel Carson</a:t>
            </a:r>
          </a:p>
          <a:p>
            <a:r>
              <a:rPr lang="en-US" sz="2400" b="1" dirty="0" smtClean="0">
                <a:solidFill>
                  <a:prstClr val="black">
                    <a:lumMod val="95000"/>
                    <a:lumOff val="5000"/>
                  </a:prstClr>
                </a:solidFill>
                <a:effectLst>
                  <a:outerShdw blurRad="38100" dist="38100" dir="2700000" algn="tl">
                    <a:srgbClr val="000000">
                      <a:alpha val="43137"/>
                    </a:srgbClr>
                  </a:outerShdw>
                </a:effectLst>
                <a:latin typeface="Californian FB" panose="0207040306080B030204" pitchFamily="18" charset="0"/>
              </a:rPr>
              <a:t>The Sense of Wonder</a:t>
            </a:r>
            <a:endParaRPr lang="en-US" sz="2400" b="1" dirty="0">
              <a:solidFill>
                <a:prstClr val="black">
                  <a:lumMod val="95000"/>
                  <a:lumOff val="5000"/>
                </a:prstClr>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13870335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914400"/>
          </a:xfrm>
        </p:spPr>
        <p:txBody>
          <a:bodyPr>
            <a:normAutofit fontScale="90000"/>
          </a:bodyPr>
          <a:lstStyle/>
          <a:p>
            <a:r>
              <a:rPr lang="en-US" b="1" dirty="0" smtClean="0"/>
              <a:t>Eileen Mills</a:t>
            </a:r>
            <a:br>
              <a:rPr lang="en-US" b="1" dirty="0" smtClean="0"/>
            </a:br>
            <a:r>
              <a:rPr lang="en-US" b="1" dirty="0" smtClean="0"/>
              <a:t>Schreiber English Chair/Educator</a:t>
            </a:r>
            <a:endParaRPr lang="en-US" b="1" dirty="0"/>
          </a:p>
        </p:txBody>
      </p:sp>
      <p:sp>
        <p:nvSpPr>
          <p:cNvPr id="3" name="Content Placeholder 2"/>
          <p:cNvSpPr>
            <a:spLocks noGrp="1"/>
          </p:cNvSpPr>
          <p:nvPr>
            <p:ph sz="quarter" idx="1"/>
          </p:nvPr>
        </p:nvSpPr>
        <p:spPr>
          <a:xfrm>
            <a:off x="301752" y="1828800"/>
            <a:ext cx="8503920" cy="4270248"/>
          </a:xfrm>
        </p:spPr>
        <p:txBody>
          <a:bodyPr/>
          <a:lstStyle/>
          <a:p>
            <a:r>
              <a:rPr lang="en-US" sz="3600" dirty="0">
                <a:latin typeface="Times New Roman" panose="02020603050405020304" pitchFamily="18" charset="0"/>
                <a:cs typeface="Times New Roman" panose="02020603050405020304" pitchFamily="18" charset="0"/>
              </a:rPr>
              <a:t>Engaging the high school </a:t>
            </a:r>
            <a:r>
              <a:rPr lang="en-US" sz="3600" dirty="0" smtClean="0">
                <a:latin typeface="Times New Roman" panose="02020603050405020304" pitchFamily="18" charset="0"/>
                <a:cs typeface="Times New Roman" panose="02020603050405020304" pitchFamily="18" charset="0"/>
              </a:rPr>
              <a:t>student</a:t>
            </a:r>
          </a:p>
          <a:p>
            <a:endParaRPr lang="en-US" dirty="0"/>
          </a:p>
          <a:p>
            <a:pPr lvl="1"/>
            <a:r>
              <a:rPr lang="en-US" sz="2800" dirty="0"/>
              <a:t>Can I have an enriching experience with a stressed-out teen?</a:t>
            </a:r>
          </a:p>
          <a:p>
            <a:pPr marL="0" indent="0">
              <a:buNone/>
            </a:pPr>
            <a:endParaRPr lang="en-US" dirty="0"/>
          </a:p>
        </p:txBody>
      </p:sp>
      <p:pic>
        <p:nvPicPr>
          <p:cNvPr id="6147" name="Picture 3" descr="C:\Users\wwestervelt\AppData\Local\Microsoft\Windows\Temporary Internet Files\Content.IE5\RQED8F8B\Stress-ZebraStripes[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8814" y="3886200"/>
            <a:ext cx="2084680"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554942"/>
      </p:ext>
    </p:extLst>
  </p:cSld>
  <p:clrMapOvr>
    <a:masterClrMapping/>
  </p:clrMapOvr>
  <p:transition spd="slow">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 you have 20 minutes?	</a:t>
            </a:r>
            <a:endParaRPr lang="en-US" b="1" dirty="0"/>
          </a:p>
        </p:txBody>
      </p:sp>
      <p:sp>
        <p:nvSpPr>
          <p:cNvPr id="3" name="Content Placeholder 2"/>
          <p:cNvSpPr>
            <a:spLocks noGrp="1"/>
          </p:cNvSpPr>
          <p:nvPr>
            <p:ph idx="1"/>
          </p:nvPr>
        </p:nvSpPr>
        <p:spPr/>
        <p:txBody>
          <a:bodyPr/>
          <a:lstStyle/>
          <a:p>
            <a:r>
              <a:rPr lang="en-US" sz="2800" b="1" dirty="0" smtClean="0"/>
              <a:t>Watch a Ted Talk!  </a:t>
            </a:r>
          </a:p>
          <a:p>
            <a:endParaRPr lang="en-US" dirty="0" smtClean="0"/>
          </a:p>
          <a:p>
            <a:endParaRPr lang="en-US" dirty="0"/>
          </a:p>
        </p:txBody>
      </p:sp>
      <p:pic>
        <p:nvPicPr>
          <p:cNvPr id="7" name="Picture 6" descr="TED.png"/>
          <p:cNvPicPr>
            <a:picLocks noChangeAspect="1"/>
          </p:cNvPicPr>
          <p:nvPr/>
        </p:nvPicPr>
        <p:blipFill>
          <a:blip r:embed="rId2"/>
          <a:stretch>
            <a:fillRect/>
          </a:stretch>
        </p:blipFill>
        <p:spPr>
          <a:xfrm>
            <a:off x="787401" y="2572148"/>
            <a:ext cx="2844800" cy="1585765"/>
          </a:xfrm>
          <a:prstGeom prst="rect">
            <a:avLst/>
          </a:prstGeom>
        </p:spPr>
      </p:pic>
      <p:pic>
        <p:nvPicPr>
          <p:cNvPr id="13" name="Picture 12" descr="images.jpg"/>
          <p:cNvPicPr>
            <a:picLocks noChangeAspect="1"/>
          </p:cNvPicPr>
          <p:nvPr/>
        </p:nvPicPr>
        <p:blipFill>
          <a:blip r:embed="rId3"/>
          <a:stretch>
            <a:fillRect/>
          </a:stretch>
        </p:blipFill>
        <p:spPr>
          <a:xfrm>
            <a:off x="6375400" y="3200400"/>
            <a:ext cx="1714500" cy="520700"/>
          </a:xfrm>
          <a:prstGeom prst="rect">
            <a:avLst/>
          </a:prstGeom>
        </p:spPr>
      </p:pic>
      <p:pic>
        <p:nvPicPr>
          <p:cNvPr id="15" name="Picture 14" descr="images.png"/>
          <p:cNvPicPr>
            <a:picLocks noChangeAspect="1"/>
          </p:cNvPicPr>
          <p:nvPr/>
        </p:nvPicPr>
        <p:blipFill>
          <a:blip r:embed="rId4"/>
          <a:stretch>
            <a:fillRect/>
          </a:stretch>
        </p:blipFill>
        <p:spPr>
          <a:xfrm>
            <a:off x="3788896" y="2946400"/>
            <a:ext cx="1905000" cy="774700"/>
          </a:xfrm>
          <a:prstGeom prst="rect">
            <a:avLst/>
          </a:prstGeom>
        </p:spPr>
      </p:pic>
      <p:sp>
        <p:nvSpPr>
          <p:cNvPr id="17" name="TextBox 16"/>
          <p:cNvSpPr txBox="1"/>
          <p:nvPr/>
        </p:nvSpPr>
        <p:spPr>
          <a:xfrm>
            <a:off x="651523" y="4832451"/>
            <a:ext cx="7716635" cy="1384995"/>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A viral video phenomenon and a worldwide community of passionate, smart people who have an important story to share.</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4402552"/>
      </p:ext>
    </p:extLst>
  </p:cSld>
  <p:clrMapOvr>
    <a:masterClrMapping/>
  </p:clrMapOvr>
  <p:transition spd="slow">
    <p:cov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Some “Must Watch” Ted Talks</a:t>
            </a:r>
            <a:endParaRPr lang="en-US" b="1" dirty="0"/>
          </a:p>
        </p:txBody>
      </p:sp>
      <p:sp>
        <p:nvSpPr>
          <p:cNvPr id="3" name="Content Placeholder 2"/>
          <p:cNvSpPr>
            <a:spLocks noGrp="1"/>
          </p:cNvSpPr>
          <p:nvPr>
            <p:ph idx="1"/>
          </p:nvPr>
        </p:nvSpPr>
        <p:spPr/>
        <p:txBody>
          <a:bodyPr>
            <a:normAutofit/>
          </a:bodyPr>
          <a:lstStyle/>
          <a:p>
            <a:r>
              <a:rPr lang="en-US" dirty="0" smtClean="0"/>
              <a:t>Sir Ken Robinson: “Do Schools Kill Creativity?”</a:t>
            </a:r>
          </a:p>
          <a:p>
            <a:pPr>
              <a:buNone/>
            </a:pPr>
            <a:endParaRPr lang="en-US" dirty="0" smtClean="0"/>
          </a:p>
          <a:p>
            <a:r>
              <a:rPr lang="en-US" dirty="0" smtClean="0"/>
              <a:t>Amy Cuddy: “Your Body </a:t>
            </a:r>
            <a:r>
              <a:rPr lang="en-US" dirty="0"/>
              <a:t>L</a:t>
            </a:r>
            <a:r>
              <a:rPr lang="en-US" dirty="0" smtClean="0"/>
              <a:t>anguage </a:t>
            </a:r>
            <a:r>
              <a:rPr lang="en-US" dirty="0"/>
              <a:t>S</a:t>
            </a:r>
            <a:r>
              <a:rPr lang="en-US" dirty="0" smtClean="0"/>
              <a:t>hapes </a:t>
            </a:r>
            <a:r>
              <a:rPr lang="en-US" dirty="0"/>
              <a:t>W</a:t>
            </a:r>
            <a:r>
              <a:rPr lang="en-US" dirty="0" smtClean="0"/>
              <a:t>ho you are”</a:t>
            </a:r>
          </a:p>
          <a:p>
            <a:endParaRPr lang="en-US" dirty="0" smtClean="0"/>
          </a:p>
          <a:p>
            <a:r>
              <a:rPr lang="en-US" dirty="0" smtClean="0"/>
              <a:t>Susan Cain: “The Power of Introverts”</a:t>
            </a:r>
          </a:p>
          <a:p>
            <a:pPr>
              <a:buNone/>
            </a:pPr>
            <a:endParaRPr lang="en-US" dirty="0" smtClean="0"/>
          </a:p>
          <a:p>
            <a:r>
              <a:rPr lang="en-US" dirty="0" smtClean="0"/>
              <a:t>Monica Lewinsky:  “The Price of Shame”</a:t>
            </a:r>
            <a:endParaRPr lang="en-US" dirty="0"/>
          </a:p>
        </p:txBody>
      </p:sp>
    </p:spTree>
    <p:extLst>
      <p:ext uri="{BB962C8B-B14F-4D97-AF65-F5344CB8AC3E}">
        <p14:creationId xmlns:p14="http://schemas.microsoft.com/office/powerpoint/2010/main" val="2304088388"/>
      </p:ext>
    </p:extLst>
  </p:cSld>
  <p:clrMapOvr>
    <a:masterClrMapping/>
  </p:clrMapOvr>
  <p:transition spd="slow">
    <p:cov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iTunes Podcasts</a:t>
            </a:r>
            <a:endParaRPr lang="en-US" b="1" dirty="0"/>
          </a:p>
        </p:txBody>
      </p:sp>
      <p:sp>
        <p:nvSpPr>
          <p:cNvPr id="3" name="Content Placeholder 2"/>
          <p:cNvSpPr>
            <a:spLocks noGrp="1"/>
          </p:cNvSpPr>
          <p:nvPr>
            <p:ph idx="1"/>
          </p:nvPr>
        </p:nvSpPr>
        <p:spPr/>
        <p:txBody>
          <a:bodyPr/>
          <a:lstStyle/>
          <a:p>
            <a:r>
              <a:rPr lang="en-US" dirty="0" smtClean="0"/>
              <a:t>When to listen? </a:t>
            </a:r>
          </a:p>
          <a:p>
            <a:pPr>
              <a:buNone/>
            </a:pPr>
            <a:r>
              <a:rPr lang="en-US" dirty="0"/>
              <a:t>	</a:t>
            </a:r>
            <a:r>
              <a:rPr lang="en-US" dirty="0" smtClean="0"/>
              <a:t>In the car – visiting a college, taking a road trip, stuck in traffic, etc.</a:t>
            </a:r>
          </a:p>
          <a:p>
            <a:pPr>
              <a:buNone/>
            </a:pPr>
            <a:r>
              <a:rPr lang="en-US" dirty="0" smtClean="0"/>
              <a:t>	</a:t>
            </a:r>
            <a:endParaRPr lang="en-US" dirty="0"/>
          </a:p>
        </p:txBody>
      </p:sp>
      <p:pic>
        <p:nvPicPr>
          <p:cNvPr id="4" name="Picture 3" descr="images.jpg"/>
          <p:cNvPicPr>
            <a:picLocks noChangeAspect="1"/>
          </p:cNvPicPr>
          <p:nvPr/>
        </p:nvPicPr>
        <p:blipFill>
          <a:blip r:embed="rId2"/>
          <a:stretch>
            <a:fillRect/>
          </a:stretch>
        </p:blipFill>
        <p:spPr>
          <a:xfrm>
            <a:off x="6818313" y="204788"/>
            <a:ext cx="1371600" cy="1371600"/>
          </a:xfrm>
          <a:prstGeom prst="rect">
            <a:avLst/>
          </a:prstGeom>
        </p:spPr>
      </p:pic>
      <p:pic>
        <p:nvPicPr>
          <p:cNvPr id="5" name="Picture 4"/>
          <p:cNvPicPr>
            <a:picLocks noChangeAspect="1"/>
          </p:cNvPicPr>
          <p:nvPr/>
        </p:nvPicPr>
        <p:blipFill>
          <a:blip r:embed="rId3"/>
          <a:stretch>
            <a:fillRect/>
          </a:stretch>
        </p:blipFill>
        <p:spPr>
          <a:xfrm>
            <a:off x="606207" y="3277957"/>
            <a:ext cx="1905000" cy="1905000"/>
          </a:xfrm>
          <a:prstGeom prst="rect">
            <a:avLst/>
          </a:prstGeom>
        </p:spPr>
      </p:pic>
      <p:pic>
        <p:nvPicPr>
          <p:cNvPr id="7" name="Picture 6" descr="images.jpg"/>
          <p:cNvPicPr>
            <a:picLocks noChangeAspect="1"/>
          </p:cNvPicPr>
          <p:nvPr/>
        </p:nvPicPr>
        <p:blipFill>
          <a:blip r:embed="rId4"/>
          <a:stretch>
            <a:fillRect/>
          </a:stretch>
        </p:blipFill>
        <p:spPr>
          <a:xfrm>
            <a:off x="3724343" y="3277957"/>
            <a:ext cx="1473200" cy="1473200"/>
          </a:xfrm>
          <a:prstGeom prst="rect">
            <a:avLst/>
          </a:prstGeom>
        </p:spPr>
      </p:pic>
      <p:pic>
        <p:nvPicPr>
          <p:cNvPr id="8" name="Picture 7" descr="ted.jpg"/>
          <p:cNvPicPr>
            <a:picLocks noChangeAspect="1"/>
          </p:cNvPicPr>
          <p:nvPr/>
        </p:nvPicPr>
        <p:blipFill>
          <a:blip r:embed="rId5"/>
          <a:stretch>
            <a:fillRect/>
          </a:stretch>
        </p:blipFill>
        <p:spPr>
          <a:xfrm>
            <a:off x="6248400" y="3171825"/>
            <a:ext cx="1473200" cy="1473200"/>
          </a:xfrm>
          <a:prstGeom prst="rect">
            <a:avLst/>
          </a:prstGeom>
        </p:spPr>
      </p:pic>
      <p:pic>
        <p:nvPicPr>
          <p:cNvPr id="9" name="Picture 8" descr="stuff.jpg"/>
          <p:cNvPicPr>
            <a:picLocks noChangeAspect="1"/>
          </p:cNvPicPr>
          <p:nvPr/>
        </p:nvPicPr>
        <p:blipFill>
          <a:blip r:embed="rId6"/>
          <a:stretch>
            <a:fillRect/>
          </a:stretch>
        </p:blipFill>
        <p:spPr>
          <a:xfrm>
            <a:off x="2511207" y="5083349"/>
            <a:ext cx="1905000" cy="1435100"/>
          </a:xfrm>
          <a:prstGeom prst="rect">
            <a:avLst/>
          </a:prstGeom>
        </p:spPr>
      </p:pic>
      <p:pic>
        <p:nvPicPr>
          <p:cNvPr id="10" name="Picture 9" descr="carlin.jpg"/>
          <p:cNvPicPr>
            <a:picLocks noChangeAspect="1"/>
          </p:cNvPicPr>
          <p:nvPr/>
        </p:nvPicPr>
        <p:blipFill>
          <a:blip r:embed="rId7"/>
          <a:stretch>
            <a:fillRect/>
          </a:stretch>
        </p:blipFill>
        <p:spPr>
          <a:xfrm>
            <a:off x="5835650" y="5083349"/>
            <a:ext cx="1405326" cy="1257300"/>
          </a:xfrm>
          <a:prstGeom prst="rect">
            <a:avLst/>
          </a:prstGeom>
        </p:spPr>
      </p:pic>
    </p:spTree>
    <p:extLst>
      <p:ext uri="{BB962C8B-B14F-4D97-AF65-F5344CB8AC3E}">
        <p14:creationId xmlns:p14="http://schemas.microsoft.com/office/powerpoint/2010/main" val="570198927"/>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76200" y="274638"/>
            <a:ext cx="8305800" cy="1143000"/>
          </a:xfrm>
          <a:ln/>
        </p:spPr>
        <p:txBody>
          <a:bodyPr/>
          <a:lstStyle/>
          <a:p>
            <a:r>
              <a:rPr lang="en-US" altLang="en-US" b="1" dirty="0"/>
              <a:t>Enrichment through Nature</a:t>
            </a:r>
            <a:br>
              <a:rPr lang="en-US" altLang="en-US" b="1" dirty="0"/>
            </a:br>
            <a:endParaRPr lang="en-US" altLang="en-US" b="1" dirty="0"/>
          </a:p>
        </p:txBody>
      </p:sp>
      <p:sp>
        <p:nvSpPr>
          <p:cNvPr id="3074" name="Rectangle 2"/>
          <p:cNvSpPr>
            <a:spLocks noGrp="1" noChangeArrowheads="1"/>
          </p:cNvSpPr>
          <p:nvPr>
            <p:ph type="body" idx="1"/>
          </p:nvPr>
        </p:nvSpPr>
        <p:spPr>
          <a:xfrm>
            <a:off x="165100" y="2133600"/>
            <a:ext cx="8636000" cy="4490244"/>
          </a:xfrm>
          <a:ln/>
        </p:spPr>
        <p:txBody>
          <a:bodyPr/>
          <a:lstStyle/>
          <a:p>
            <a:pPr marL="304800" indent="-304800">
              <a:spcBef>
                <a:spcPct val="0"/>
              </a:spcBef>
            </a:pPr>
            <a:r>
              <a:rPr lang="en-US" altLang="en-US" dirty="0"/>
              <a:t>Using the senses to explore</a:t>
            </a:r>
          </a:p>
          <a:p>
            <a:pPr marL="304800" indent="-304800"/>
            <a:r>
              <a:rPr lang="en-US" altLang="en-US" dirty="0"/>
              <a:t>Observation skills: looking closer</a:t>
            </a:r>
          </a:p>
          <a:p>
            <a:pPr marL="304800" indent="-304800"/>
            <a:r>
              <a:rPr lang="en-US" altLang="en-US" dirty="0"/>
              <a:t>Collecting, classifying and sorting</a:t>
            </a:r>
          </a:p>
          <a:p>
            <a:pPr marL="304800" indent="-304800"/>
            <a:r>
              <a:rPr lang="en-US" altLang="en-US" dirty="0"/>
              <a:t>Building curiosity and creativity</a:t>
            </a:r>
          </a:p>
          <a:p>
            <a:pPr marL="304800" indent="-304800"/>
            <a:r>
              <a:rPr lang="en-US" altLang="en-US" dirty="0"/>
              <a:t>Inquiry: scientific investigation</a:t>
            </a:r>
          </a:p>
          <a:p>
            <a:pPr marL="304800" indent="-304800"/>
            <a:r>
              <a:rPr lang="en-US" altLang="en-US" dirty="0"/>
              <a:t>Imaginative play</a:t>
            </a:r>
          </a:p>
          <a:p>
            <a:pPr marL="304800" indent="-304800"/>
            <a:r>
              <a:rPr lang="en-US" altLang="en-US" dirty="0"/>
              <a:t>Unstructured and spontaneous</a:t>
            </a:r>
          </a:p>
          <a:p>
            <a:pPr marL="0" indent="0">
              <a:buNone/>
            </a:pPr>
            <a:endParaRPr lang="en-US" altLang="en-US" dirty="0"/>
          </a:p>
          <a:p>
            <a:pPr marL="304800" indent="-304800"/>
            <a:endParaRPr lang="en-US" altLang="en-US" dirty="0"/>
          </a:p>
          <a:p>
            <a:pPr marL="304800" indent="-304800"/>
            <a:endParaRPr lang="en-US" altLang="en-US" dirty="0"/>
          </a:p>
        </p:txBody>
      </p:sp>
      <p:sp>
        <p:nvSpPr>
          <p:cNvPr id="3075" name="Rectangle 3"/>
          <p:cNvSpPr>
            <a:spLocks/>
          </p:cNvSpPr>
          <p:nvPr/>
        </p:nvSpPr>
        <p:spPr bwMode="auto">
          <a:xfrm>
            <a:off x="1133139" y="1493371"/>
            <a:ext cx="64135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marL="1333500" algn="l">
              <a:defRPr sz="1200">
                <a:solidFill>
                  <a:schemeClr val="tx1"/>
                </a:solidFill>
                <a:latin typeface="Gill Sans" charset="0"/>
              </a:defRPr>
            </a:lvl5pPr>
            <a:lvl6pPr marL="1790700" fontAlgn="base">
              <a:spcBef>
                <a:spcPct val="0"/>
              </a:spcBef>
              <a:spcAft>
                <a:spcPct val="0"/>
              </a:spcAft>
              <a:defRPr sz="1200">
                <a:solidFill>
                  <a:schemeClr val="tx1"/>
                </a:solidFill>
                <a:latin typeface="Gill Sans" charset="0"/>
              </a:defRPr>
            </a:lvl6pPr>
            <a:lvl7pPr marL="2247900" fontAlgn="base">
              <a:spcBef>
                <a:spcPct val="0"/>
              </a:spcBef>
              <a:spcAft>
                <a:spcPct val="0"/>
              </a:spcAft>
              <a:defRPr sz="1200">
                <a:solidFill>
                  <a:schemeClr val="tx1"/>
                </a:solidFill>
                <a:latin typeface="Gill Sans" charset="0"/>
              </a:defRPr>
            </a:lvl7pPr>
            <a:lvl8pPr marL="2705100" fontAlgn="base">
              <a:spcBef>
                <a:spcPct val="0"/>
              </a:spcBef>
              <a:spcAft>
                <a:spcPct val="0"/>
              </a:spcAft>
              <a:defRPr sz="1200">
                <a:solidFill>
                  <a:schemeClr val="tx1"/>
                </a:solidFill>
                <a:latin typeface="Gill Sans" charset="0"/>
              </a:defRPr>
            </a:lvl8pPr>
            <a:lvl9pPr marL="3162300" fontAlgn="base">
              <a:spcBef>
                <a:spcPct val="0"/>
              </a:spcBef>
              <a:spcAft>
                <a:spcPct val="0"/>
              </a:spcAft>
              <a:defRPr sz="1200">
                <a:solidFill>
                  <a:schemeClr val="tx1"/>
                </a:solidFill>
                <a:latin typeface="Gill Sans" charset="0"/>
              </a:defRPr>
            </a:lvl9pPr>
          </a:lstStyle>
          <a:p>
            <a:pPr lvl="4"/>
            <a:r>
              <a:rPr lang="en-US" altLang="en-US" sz="2400" dirty="0">
                <a:latin typeface="Lucida Grande" charset="0"/>
                <a:ea typeface="Lucida Grande" charset="0"/>
                <a:cs typeface="Lucida Grande" charset="0"/>
                <a:sym typeface="Lucida Grande" charset="0"/>
              </a:rPr>
              <a:t>Learning through the senses</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8625" y="4203700"/>
            <a:ext cx="2022475" cy="2197100"/>
          </a:xfrm>
          <a:prstGeom prst="rect">
            <a:avLst/>
          </a:prstGeom>
          <a:noFill/>
          <a:ln>
            <a:noFill/>
          </a:ln>
          <a:effectLst>
            <a:outerShdw blurRad="76200" dist="63499" dir="54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1860407392"/>
      </p:ext>
    </p:extLst>
  </p:cSld>
  <p:clrMapOvr>
    <a:masterClrMapping/>
  </p:clrMapOvr>
  <p:transition spd="slow">
    <p:cov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a:t>
            </a:r>
            <a:r>
              <a:rPr lang="en-US" b="1" dirty="0"/>
              <a:t>A</a:t>
            </a:r>
            <a:r>
              <a:rPr lang="en-US" b="1" dirty="0" smtClean="0"/>
              <a:t>re They </a:t>
            </a:r>
            <a:r>
              <a:rPr lang="en-US" b="1" dirty="0"/>
              <a:t>R</a:t>
            </a:r>
            <a:r>
              <a:rPr lang="en-US" b="1" dirty="0" smtClean="0"/>
              <a:t>eading?</a:t>
            </a:r>
            <a:endParaRPr lang="en-US" b="1" dirty="0"/>
          </a:p>
        </p:txBody>
      </p:sp>
      <p:pic>
        <p:nvPicPr>
          <p:cNvPr id="4" name="Content Placeholder 3" descr="audible.jpg"/>
          <p:cNvPicPr>
            <a:picLocks noGrp="1" noChangeAspect="1"/>
          </p:cNvPicPr>
          <p:nvPr>
            <p:ph idx="1"/>
          </p:nvPr>
        </p:nvPicPr>
        <p:blipFill>
          <a:blip r:embed="rId2"/>
          <a:srcRect l="-40915" r="-40915"/>
          <a:stretch>
            <a:fillRect/>
          </a:stretch>
        </p:blipFill>
        <p:spPr>
          <a:xfrm>
            <a:off x="533400" y="4267200"/>
            <a:ext cx="2938811" cy="1899172"/>
          </a:xfrm>
        </p:spPr>
      </p:pic>
      <p:sp>
        <p:nvSpPr>
          <p:cNvPr id="5" name="TextBox 4"/>
          <p:cNvSpPr txBox="1"/>
          <p:nvPr/>
        </p:nvSpPr>
        <p:spPr>
          <a:xfrm>
            <a:off x="860926" y="1905000"/>
            <a:ext cx="7175354" cy="1631216"/>
          </a:xfrm>
          <a:prstGeom prst="rect">
            <a:avLst/>
          </a:prstGeom>
          <a:noFill/>
        </p:spPr>
        <p:txBody>
          <a:bodyPr wrap="square" rtlCol="0">
            <a:spAutoFit/>
          </a:bodyPr>
          <a:lstStyle/>
          <a:p>
            <a:r>
              <a:rPr lang="en-US" sz="2500" dirty="0" smtClean="0"/>
              <a:t>Many of the classics we teach are in the public domain and you can download  them for free!  </a:t>
            </a:r>
          </a:p>
          <a:p>
            <a:endParaRPr lang="en-US" sz="2500" dirty="0" smtClean="0"/>
          </a:p>
          <a:p>
            <a:r>
              <a:rPr lang="en-US" sz="2500" dirty="0" smtClean="0"/>
              <a:t>You can read them on your kindle, </a:t>
            </a:r>
            <a:r>
              <a:rPr lang="en-US" sz="2500" dirty="0" err="1" smtClean="0"/>
              <a:t>iPad</a:t>
            </a:r>
            <a:r>
              <a:rPr lang="en-US" sz="2500" dirty="0" smtClean="0"/>
              <a:t>, etc.</a:t>
            </a:r>
            <a:endParaRPr lang="en-US" sz="2500" dirty="0"/>
          </a:p>
        </p:txBody>
      </p:sp>
      <p:pic>
        <p:nvPicPr>
          <p:cNvPr id="6" name="Picture 5" descr="nassau.jpg"/>
          <p:cNvPicPr>
            <a:picLocks noChangeAspect="1"/>
          </p:cNvPicPr>
          <p:nvPr/>
        </p:nvPicPr>
        <p:blipFill>
          <a:blip r:embed="rId3"/>
          <a:stretch>
            <a:fillRect/>
          </a:stretch>
        </p:blipFill>
        <p:spPr>
          <a:xfrm>
            <a:off x="6007156" y="5105400"/>
            <a:ext cx="2060500" cy="984070"/>
          </a:xfrm>
          <a:prstGeom prst="rect">
            <a:avLst/>
          </a:prstGeom>
        </p:spPr>
      </p:pic>
    </p:spTree>
    <p:extLst>
      <p:ext uri="{BB962C8B-B14F-4D97-AF65-F5344CB8AC3E}">
        <p14:creationId xmlns:p14="http://schemas.microsoft.com/office/powerpoint/2010/main" val="590118906"/>
      </p:ext>
    </p:extLst>
  </p:cSld>
  <p:clrMapOvr>
    <a:masterClrMapping/>
  </p:clrMapOvr>
  <p:transition spd="slow">
    <p:cov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987552"/>
          </a:xfrm>
        </p:spPr>
        <p:txBody>
          <a:bodyPr>
            <a:normAutofit fontScale="90000"/>
          </a:bodyPr>
          <a:lstStyle/>
          <a:p>
            <a:r>
              <a:rPr lang="en-US" b="1" dirty="0" smtClean="0"/>
              <a:t>Ask Questions that Allow for Deeper, More Critical Thinking</a:t>
            </a:r>
            <a:endParaRPr lang="en-US" b="1" dirty="0"/>
          </a:p>
        </p:txBody>
      </p:sp>
      <p:sp>
        <p:nvSpPr>
          <p:cNvPr id="3" name="Content Placeholder 2"/>
          <p:cNvSpPr>
            <a:spLocks noGrp="1"/>
          </p:cNvSpPr>
          <p:nvPr>
            <p:ph idx="1"/>
          </p:nvPr>
        </p:nvSpPr>
        <p:spPr/>
        <p:txBody>
          <a:bodyPr>
            <a:normAutofit lnSpcReduction="10000"/>
          </a:bodyPr>
          <a:lstStyle/>
          <a:p>
            <a:r>
              <a:rPr lang="en-US" sz="2800" b="1" dirty="0" smtClean="0"/>
              <a:t>Analysis Question Stems:</a:t>
            </a:r>
          </a:p>
          <a:p>
            <a:pPr marL="0" indent="0">
              <a:buNone/>
            </a:pPr>
            <a:endParaRPr lang="en-US" dirty="0" smtClean="0"/>
          </a:p>
          <a:p>
            <a:pPr lvl="1"/>
            <a:r>
              <a:rPr lang="en-US" sz="2400" dirty="0" smtClean="0"/>
              <a:t>How is ____ related to_____</a:t>
            </a:r>
          </a:p>
          <a:p>
            <a:pPr lvl="1"/>
            <a:r>
              <a:rPr lang="en-US" sz="2400" dirty="0" smtClean="0"/>
              <a:t>How would you categorize….?</a:t>
            </a:r>
          </a:p>
          <a:p>
            <a:pPr lvl="1"/>
            <a:r>
              <a:rPr lang="en-US" sz="2400" dirty="0" smtClean="0"/>
              <a:t>What evidence can you …find?</a:t>
            </a:r>
          </a:p>
          <a:p>
            <a:pPr lvl="1">
              <a:buNone/>
            </a:pPr>
            <a:endParaRPr lang="en-US" dirty="0" smtClean="0"/>
          </a:p>
          <a:p>
            <a:r>
              <a:rPr lang="en-US" b="1" dirty="0" smtClean="0"/>
              <a:t>Synthesis Question Stems:</a:t>
            </a:r>
          </a:p>
          <a:p>
            <a:pPr marL="0" indent="0">
              <a:buNone/>
            </a:pPr>
            <a:endParaRPr lang="en-US" b="1" dirty="0" smtClean="0"/>
          </a:p>
          <a:p>
            <a:pPr>
              <a:buNone/>
            </a:pPr>
            <a:r>
              <a:rPr lang="en-US" dirty="0" smtClean="0"/>
              <a:t>	  - </a:t>
            </a:r>
            <a:r>
              <a:rPr lang="en-US" sz="2400" dirty="0" smtClean="0"/>
              <a:t>Can you come up with a theory for/about?</a:t>
            </a:r>
          </a:p>
          <a:p>
            <a:pPr>
              <a:buNone/>
            </a:pPr>
            <a:r>
              <a:rPr lang="en-US" sz="2400" dirty="0" smtClean="0"/>
              <a:t> 	  - What do you think might happen if…?</a:t>
            </a:r>
          </a:p>
          <a:p>
            <a:pPr>
              <a:buNone/>
            </a:pPr>
            <a:endParaRPr lang="en-US" dirty="0" smtClean="0"/>
          </a:p>
          <a:p>
            <a:pPr lvl="1">
              <a:buNone/>
            </a:pPr>
            <a:endParaRPr lang="en-US" dirty="0" smtClean="0"/>
          </a:p>
        </p:txBody>
      </p:sp>
    </p:spTree>
    <p:extLst>
      <p:ext uri="{BB962C8B-B14F-4D97-AF65-F5344CB8AC3E}">
        <p14:creationId xmlns:p14="http://schemas.microsoft.com/office/powerpoint/2010/main" val="6560"/>
      </p:ext>
    </p:extLst>
  </p:cSld>
  <p:clrMapOvr>
    <a:masterClrMapping/>
  </p:clrMapOvr>
  <p:transition spd="slow">
    <p:cov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Evaluative Question Stems</a:t>
            </a:r>
            <a:r>
              <a:rPr lang="en-US" dirty="0" smtClean="0"/>
              <a:t>	</a:t>
            </a:r>
            <a:endParaRPr lang="en-US" dirty="0"/>
          </a:p>
        </p:txBody>
      </p:sp>
      <p:sp>
        <p:nvSpPr>
          <p:cNvPr id="3" name="Content Placeholder 2"/>
          <p:cNvSpPr>
            <a:spLocks noGrp="1"/>
          </p:cNvSpPr>
          <p:nvPr>
            <p:ph idx="1"/>
          </p:nvPr>
        </p:nvSpPr>
        <p:spPr/>
        <p:txBody>
          <a:bodyPr/>
          <a:lstStyle/>
          <a:p>
            <a:r>
              <a:rPr lang="en-US" dirty="0" smtClean="0"/>
              <a:t>How would you prove/disprove?</a:t>
            </a:r>
          </a:p>
          <a:p>
            <a:endParaRPr lang="en-US" dirty="0" smtClean="0"/>
          </a:p>
          <a:p>
            <a:r>
              <a:rPr lang="en-US" dirty="0" smtClean="0"/>
              <a:t>Was it better that…?</a:t>
            </a:r>
          </a:p>
          <a:p>
            <a:pPr marL="0" indent="0">
              <a:buNone/>
            </a:pPr>
            <a:endParaRPr lang="en-US" dirty="0" smtClean="0"/>
          </a:p>
          <a:p>
            <a:r>
              <a:rPr lang="en-US" dirty="0" smtClean="0"/>
              <a:t>What is the value/importance of?</a:t>
            </a:r>
          </a:p>
          <a:p>
            <a:pPr>
              <a:buNone/>
            </a:pPr>
            <a:endParaRPr lang="en-US" dirty="0" smtClean="0"/>
          </a:p>
          <a:p>
            <a:r>
              <a:rPr lang="en-US" i="1" dirty="0" smtClean="0"/>
              <a:t>Why do you think____ wrote this book? Seems like a lot of work – why bother?</a:t>
            </a:r>
            <a:endParaRPr lang="en-US" i="1" dirty="0"/>
          </a:p>
        </p:txBody>
      </p:sp>
    </p:spTree>
    <p:extLst>
      <p:ext uri="{BB962C8B-B14F-4D97-AF65-F5344CB8AC3E}">
        <p14:creationId xmlns:p14="http://schemas.microsoft.com/office/powerpoint/2010/main" val="978266164"/>
      </p:ext>
    </p:extLst>
  </p:cSld>
  <p:clrMapOvr>
    <a:masterClrMapping/>
  </p:clrMapOvr>
  <p:transition spd="slow">
    <p:cov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534400" cy="914400"/>
          </a:xfrm>
        </p:spPr>
        <p:txBody>
          <a:bodyPr>
            <a:normAutofit fontScale="90000"/>
          </a:bodyPr>
          <a:lstStyle/>
          <a:p>
            <a:r>
              <a:rPr lang="en-US" b="1" dirty="0" smtClean="0"/>
              <a:t>There is ALWAYS an Opportunity to Effortlessly Engage in Analysis!	</a:t>
            </a:r>
            <a:endParaRPr lang="en-US" b="1" dirty="0"/>
          </a:p>
        </p:txBody>
      </p:sp>
      <p:sp>
        <p:nvSpPr>
          <p:cNvPr id="3" name="Content Placeholder 2"/>
          <p:cNvSpPr>
            <a:spLocks noGrp="1"/>
          </p:cNvSpPr>
          <p:nvPr>
            <p:ph idx="1"/>
          </p:nvPr>
        </p:nvSpPr>
        <p:spPr/>
        <p:txBody>
          <a:bodyPr>
            <a:normAutofit lnSpcReduction="10000"/>
          </a:bodyPr>
          <a:lstStyle/>
          <a:p>
            <a:r>
              <a:rPr lang="en-US" dirty="0" smtClean="0"/>
              <a:t>Going to the movies</a:t>
            </a:r>
          </a:p>
          <a:p>
            <a:endParaRPr lang="en-US" dirty="0" smtClean="0"/>
          </a:p>
          <a:p>
            <a:r>
              <a:rPr lang="en-US" dirty="0" smtClean="0"/>
              <a:t>Watching Netflix</a:t>
            </a:r>
          </a:p>
          <a:p>
            <a:endParaRPr lang="en-US" dirty="0" smtClean="0"/>
          </a:p>
          <a:p>
            <a:r>
              <a:rPr lang="en-US" dirty="0" smtClean="0"/>
              <a:t>Seeing a play</a:t>
            </a:r>
          </a:p>
          <a:p>
            <a:pPr marL="0" indent="0">
              <a:buNone/>
            </a:pPr>
            <a:endParaRPr lang="en-US" dirty="0" smtClean="0"/>
          </a:p>
          <a:p>
            <a:r>
              <a:rPr lang="en-US" dirty="0" smtClean="0"/>
              <a:t>Vacations </a:t>
            </a:r>
          </a:p>
          <a:p>
            <a:pPr>
              <a:buNone/>
            </a:pPr>
            <a:endParaRPr lang="en-US" dirty="0" smtClean="0"/>
          </a:p>
          <a:p>
            <a:pPr algn="ctr">
              <a:buNone/>
            </a:pPr>
            <a:r>
              <a:rPr lang="en-US" dirty="0" smtClean="0">
                <a:solidFill>
                  <a:srgbClr val="3366FF"/>
                </a:solidFill>
              </a:rPr>
              <a:t>  Be alert to ways you can make things you already doing more meaningful.</a:t>
            </a:r>
            <a:endParaRPr lang="en-US" dirty="0">
              <a:solidFill>
                <a:srgbClr val="3366FF"/>
              </a:solidFill>
            </a:endParaRPr>
          </a:p>
        </p:txBody>
      </p:sp>
      <p:pic>
        <p:nvPicPr>
          <p:cNvPr id="3075" name="Picture 3" descr="C:\Users\wwestervelt\AppData\Local\Microsoft\Windows\Temporary Internet Files\Content.IE5\4CAR3KQO\the-movies-logo-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057400"/>
            <a:ext cx="3079636" cy="2877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677806"/>
      </p:ext>
    </p:extLst>
  </p:cSld>
  <p:clrMapOvr>
    <a:masterClrMapping/>
  </p:clrMapOvr>
  <p:transition spd="slow">
    <p:cov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Schreiber has Wonderful Resources</a:t>
            </a:r>
            <a:endParaRPr lang="en-US" b="1" dirty="0"/>
          </a:p>
        </p:txBody>
      </p:sp>
      <p:sp>
        <p:nvSpPr>
          <p:cNvPr id="3" name="Content Placeholder 2"/>
          <p:cNvSpPr>
            <a:spLocks noGrp="1"/>
          </p:cNvSpPr>
          <p:nvPr>
            <p:ph idx="1"/>
          </p:nvPr>
        </p:nvSpPr>
        <p:spPr/>
        <p:txBody>
          <a:bodyPr/>
          <a:lstStyle/>
          <a:p>
            <a:r>
              <a:rPr lang="en-US" dirty="0" smtClean="0"/>
              <a:t>The Writing Center</a:t>
            </a:r>
          </a:p>
          <a:p>
            <a:pPr>
              <a:buNone/>
            </a:pPr>
            <a:endParaRPr lang="en-US" dirty="0" smtClean="0"/>
          </a:p>
          <a:p>
            <a:r>
              <a:rPr lang="en-US" i="1" dirty="0" smtClean="0"/>
              <a:t>The Schreiber Times</a:t>
            </a:r>
          </a:p>
          <a:p>
            <a:pPr>
              <a:buNone/>
            </a:pPr>
            <a:endParaRPr lang="en-US" dirty="0" smtClean="0"/>
          </a:p>
          <a:p>
            <a:r>
              <a:rPr lang="en-US" i="1" dirty="0" smtClean="0"/>
              <a:t>Kaleidoscope </a:t>
            </a:r>
            <a:r>
              <a:rPr lang="en-US" dirty="0" smtClean="0"/>
              <a:t>Literary Magazine </a:t>
            </a:r>
          </a:p>
          <a:p>
            <a:pPr>
              <a:buNone/>
            </a:pPr>
            <a:endParaRPr lang="en-US" dirty="0" smtClean="0"/>
          </a:p>
          <a:p>
            <a:r>
              <a:rPr lang="en-US" dirty="0" smtClean="0"/>
              <a:t>Writing competitions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038600"/>
            <a:ext cx="40386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398127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heel(1)">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Mills’ 12</a:t>
            </a:r>
            <a:r>
              <a:rPr lang="en-US" b="1" baseline="30000" dirty="0" smtClean="0"/>
              <a:t>th</a:t>
            </a:r>
            <a:r>
              <a:rPr lang="en-US" b="1" dirty="0" smtClean="0"/>
              <a:t> </a:t>
            </a:r>
            <a:r>
              <a:rPr lang="en-US" b="1" dirty="0"/>
              <a:t>G</a:t>
            </a:r>
            <a:r>
              <a:rPr lang="en-US" b="1" dirty="0" smtClean="0"/>
              <a:t>rade Class</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Family dinners</a:t>
            </a:r>
          </a:p>
          <a:p>
            <a:endParaRPr lang="en-US" dirty="0" smtClean="0"/>
          </a:p>
          <a:p>
            <a:r>
              <a:rPr lang="en-US" dirty="0" smtClean="0"/>
              <a:t>Going for long walks without cell phones</a:t>
            </a:r>
          </a:p>
          <a:p>
            <a:endParaRPr lang="en-US" dirty="0" smtClean="0"/>
          </a:p>
          <a:p>
            <a:r>
              <a:rPr lang="en-US" dirty="0" smtClean="0"/>
              <a:t>Creating shared goals – Turkey Trot</a:t>
            </a:r>
          </a:p>
          <a:p>
            <a:endParaRPr lang="en-US" dirty="0" smtClean="0"/>
          </a:p>
          <a:p>
            <a:r>
              <a:rPr lang="en-US" dirty="0" smtClean="0"/>
              <a:t>Car rides</a:t>
            </a:r>
          </a:p>
          <a:p>
            <a:endParaRPr lang="en-US" dirty="0" smtClean="0"/>
          </a:p>
          <a:p>
            <a:r>
              <a:rPr lang="en-US" dirty="0" smtClean="0"/>
              <a:t>Stories about when you were a teen</a:t>
            </a:r>
          </a:p>
          <a:p>
            <a:endParaRPr lang="en-US" dirty="0" smtClean="0"/>
          </a:p>
          <a:p>
            <a:r>
              <a:rPr lang="en-US" dirty="0" smtClean="0"/>
              <a:t>Be present – go to their games, shows, etc.</a:t>
            </a:r>
          </a:p>
          <a:p>
            <a:endParaRPr lang="en-US" dirty="0"/>
          </a:p>
        </p:txBody>
      </p:sp>
    </p:spTree>
    <p:extLst>
      <p:ext uri="{BB962C8B-B14F-4D97-AF65-F5344CB8AC3E}">
        <p14:creationId xmlns:p14="http://schemas.microsoft.com/office/powerpoint/2010/main" val="4190754322"/>
      </p:ext>
    </p:extLst>
  </p:cSld>
  <p:clrMapOvr>
    <a:masterClrMapping/>
  </p:clrMapOvr>
  <p:transition spd="slow">
    <p:cov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Wafa Westervelt\Local Settings\Temporary Internet Files\Content.IE5\TSUCXA37\MC900104898[1].wmf"/>
          <p:cNvPicPr>
            <a:picLocks noChangeAspect="1" noChangeArrowheads="1"/>
          </p:cNvPicPr>
          <p:nvPr/>
        </p:nvPicPr>
        <p:blipFill>
          <a:blip r:embed="rId3" cstate="print"/>
          <a:srcRect/>
          <a:stretch>
            <a:fillRect/>
          </a:stretch>
        </p:blipFill>
        <p:spPr bwMode="auto">
          <a:xfrm>
            <a:off x="5872429" y="1191311"/>
            <a:ext cx="1818742" cy="512978"/>
          </a:xfrm>
          <a:prstGeom prst="rect">
            <a:avLst/>
          </a:prstGeom>
          <a:noFill/>
        </p:spPr>
      </p:pic>
      <p:pic>
        <p:nvPicPr>
          <p:cNvPr id="1028" name="Picture 4" descr="C:\Documents and Settings\Wafa Westervelt\Local Settings\Temporary Internet Files\Content.IE5\0DS7KHF1\MC900104600[1].wmf"/>
          <p:cNvPicPr>
            <a:picLocks noChangeAspect="1" noChangeArrowheads="1"/>
          </p:cNvPicPr>
          <p:nvPr/>
        </p:nvPicPr>
        <p:blipFill>
          <a:blip r:embed="rId4" cstate="print"/>
          <a:srcRect/>
          <a:stretch>
            <a:fillRect/>
          </a:stretch>
        </p:blipFill>
        <p:spPr bwMode="auto">
          <a:xfrm>
            <a:off x="457200" y="2707382"/>
            <a:ext cx="1691290" cy="870604"/>
          </a:xfrm>
          <a:prstGeom prst="rect">
            <a:avLst/>
          </a:prstGeom>
          <a:noFill/>
        </p:spPr>
      </p:pic>
      <p:pic>
        <p:nvPicPr>
          <p:cNvPr id="1029" name="Picture 5" descr="C:\Documents and Settings\Wafa Westervelt\Local Settings\Temporary Internet Files\Content.IE5\RV8TTRQH\MC900174647[1].wmf"/>
          <p:cNvPicPr>
            <a:picLocks noChangeAspect="1" noChangeArrowheads="1"/>
          </p:cNvPicPr>
          <p:nvPr/>
        </p:nvPicPr>
        <p:blipFill>
          <a:blip r:embed="rId5" cstate="print"/>
          <a:srcRect/>
          <a:stretch>
            <a:fillRect/>
          </a:stretch>
        </p:blipFill>
        <p:spPr bwMode="auto">
          <a:xfrm>
            <a:off x="1066800" y="4038600"/>
            <a:ext cx="1806854" cy="783641"/>
          </a:xfrm>
          <a:prstGeom prst="rect">
            <a:avLst/>
          </a:prstGeom>
          <a:noFill/>
        </p:spPr>
      </p:pic>
      <p:pic>
        <p:nvPicPr>
          <p:cNvPr id="1030" name="Picture 6" descr="C:\Documents and Settings\Wafa Westervelt\Local Settings\Temporary Internet Files\Content.IE5\A70Z70T3\MC900104838[1].wmf"/>
          <p:cNvPicPr>
            <a:picLocks noChangeAspect="1" noChangeArrowheads="1"/>
          </p:cNvPicPr>
          <p:nvPr/>
        </p:nvPicPr>
        <p:blipFill>
          <a:blip r:embed="rId6" cstate="print"/>
          <a:srcRect/>
          <a:stretch>
            <a:fillRect/>
          </a:stretch>
        </p:blipFill>
        <p:spPr bwMode="auto">
          <a:xfrm>
            <a:off x="6324600" y="5334000"/>
            <a:ext cx="1821485" cy="1139342"/>
          </a:xfrm>
          <a:prstGeom prst="rect">
            <a:avLst/>
          </a:prstGeom>
          <a:noFill/>
        </p:spPr>
      </p:pic>
      <p:pic>
        <p:nvPicPr>
          <p:cNvPr id="1031" name="Picture 7" descr="C:\Documents and Settings\Wafa Westervelt\Local Settings\Temporary Internet Files\Content.IE5\XQTG1OUM\MC900105140[1].wmf"/>
          <p:cNvPicPr>
            <a:picLocks noChangeAspect="1" noChangeArrowheads="1"/>
          </p:cNvPicPr>
          <p:nvPr/>
        </p:nvPicPr>
        <p:blipFill>
          <a:blip r:embed="rId7" cstate="print"/>
          <a:srcRect/>
          <a:stretch>
            <a:fillRect/>
          </a:stretch>
        </p:blipFill>
        <p:spPr bwMode="auto">
          <a:xfrm>
            <a:off x="3208653" y="381000"/>
            <a:ext cx="1529791" cy="1819656"/>
          </a:xfrm>
          <a:prstGeom prst="rect">
            <a:avLst/>
          </a:prstGeom>
          <a:noFill/>
        </p:spPr>
      </p:pic>
      <p:pic>
        <p:nvPicPr>
          <p:cNvPr id="1032" name="Picture 8" descr="C:\Documents and Settings\Wafa Westervelt\Local Settings\Temporary Internet Files\Content.IE5\RCV0D9YD\MC900104938[1].wmf"/>
          <p:cNvPicPr>
            <a:picLocks noChangeAspect="1" noChangeArrowheads="1"/>
          </p:cNvPicPr>
          <p:nvPr/>
        </p:nvPicPr>
        <p:blipFill>
          <a:blip r:embed="rId8" cstate="print"/>
          <a:srcRect/>
          <a:stretch>
            <a:fillRect/>
          </a:stretch>
        </p:blipFill>
        <p:spPr bwMode="auto">
          <a:xfrm>
            <a:off x="2667000" y="5105400"/>
            <a:ext cx="1814170" cy="1096366"/>
          </a:xfrm>
          <a:prstGeom prst="rect">
            <a:avLst/>
          </a:prstGeom>
          <a:noFill/>
        </p:spPr>
      </p:pic>
      <p:pic>
        <p:nvPicPr>
          <p:cNvPr id="1033" name="Picture 9" descr="C:\Documents and Settings\Wafa Westervelt\Local Settings\Temporary Internet Files\Content.IE5\RCV0D9YD\MC900434479[1].wmf"/>
          <p:cNvPicPr>
            <a:picLocks noChangeAspect="1" noChangeArrowheads="1"/>
          </p:cNvPicPr>
          <p:nvPr/>
        </p:nvPicPr>
        <p:blipFill>
          <a:blip r:embed="rId9" cstate="print"/>
          <a:srcRect/>
          <a:stretch>
            <a:fillRect/>
          </a:stretch>
        </p:blipFill>
        <p:spPr bwMode="auto">
          <a:xfrm>
            <a:off x="4870943" y="1987951"/>
            <a:ext cx="1828800" cy="790575"/>
          </a:xfrm>
          <a:prstGeom prst="rect">
            <a:avLst/>
          </a:prstGeom>
          <a:noFill/>
        </p:spPr>
      </p:pic>
      <p:pic>
        <p:nvPicPr>
          <p:cNvPr id="1034" name="Picture 10" descr="C:\Documents and Settings\Wafa Westervelt\Local Settings\Temporary Internet Files\Content.IE5\9QZFKB99\MC900104618[1].wmf"/>
          <p:cNvPicPr>
            <a:picLocks noChangeAspect="1" noChangeArrowheads="1"/>
          </p:cNvPicPr>
          <p:nvPr/>
        </p:nvPicPr>
        <p:blipFill>
          <a:blip r:embed="rId10" cstate="print"/>
          <a:srcRect/>
          <a:stretch>
            <a:fillRect/>
          </a:stretch>
        </p:blipFill>
        <p:spPr bwMode="auto">
          <a:xfrm>
            <a:off x="320604" y="1303324"/>
            <a:ext cx="1827886" cy="801929"/>
          </a:xfrm>
          <a:prstGeom prst="rect">
            <a:avLst/>
          </a:prstGeom>
          <a:noFill/>
        </p:spPr>
      </p:pic>
      <p:pic>
        <p:nvPicPr>
          <p:cNvPr id="1035" name="Picture 11" descr="C:\Documents and Settings\Wafa Westervelt\Local Settings\Temporary Internet Files\Content.IE5\A70Z70T3\MC900104818[1].wmf"/>
          <p:cNvPicPr>
            <a:picLocks noChangeAspect="1" noChangeArrowheads="1"/>
          </p:cNvPicPr>
          <p:nvPr/>
        </p:nvPicPr>
        <p:blipFill>
          <a:blip r:embed="rId11" cstate="print"/>
          <a:srcRect/>
          <a:stretch>
            <a:fillRect/>
          </a:stretch>
        </p:blipFill>
        <p:spPr bwMode="auto">
          <a:xfrm>
            <a:off x="6019800" y="4038600"/>
            <a:ext cx="1812341" cy="572414"/>
          </a:xfrm>
          <a:prstGeom prst="rect">
            <a:avLst/>
          </a:prstGeom>
          <a:noFill/>
        </p:spPr>
      </p:pic>
      <p:pic>
        <p:nvPicPr>
          <p:cNvPr id="1036" name="Picture 12" descr="C:\Documents and Settings\Wafa Westervelt\Local Settings\Temporary Internet Files\Content.IE5\XQTG1OUM\MC900104918[1].wmf"/>
          <p:cNvPicPr>
            <a:picLocks noChangeAspect="1" noChangeArrowheads="1"/>
          </p:cNvPicPr>
          <p:nvPr/>
        </p:nvPicPr>
        <p:blipFill>
          <a:blip r:embed="rId12" cstate="print"/>
          <a:srcRect/>
          <a:stretch>
            <a:fillRect/>
          </a:stretch>
        </p:blipFill>
        <p:spPr bwMode="auto">
          <a:xfrm>
            <a:off x="6096000" y="2895600"/>
            <a:ext cx="1817827" cy="779069"/>
          </a:xfrm>
          <a:prstGeom prst="rect">
            <a:avLst/>
          </a:prstGeom>
          <a:noFill/>
        </p:spPr>
      </p:pic>
      <p:pic>
        <p:nvPicPr>
          <p:cNvPr id="1037" name="Picture 13" descr="C:\Documents and Settings\Wafa Westervelt\Local Settings\Temporary Internet Files\Content.IE5\TSUCXA37\MC900105156[1].wmf"/>
          <p:cNvPicPr>
            <a:picLocks noChangeAspect="1" noChangeArrowheads="1"/>
          </p:cNvPicPr>
          <p:nvPr/>
        </p:nvPicPr>
        <p:blipFill>
          <a:blip r:embed="rId13" cstate="print"/>
          <a:srcRect/>
          <a:stretch>
            <a:fillRect/>
          </a:stretch>
        </p:blipFill>
        <p:spPr bwMode="auto">
          <a:xfrm>
            <a:off x="457200" y="5057546"/>
            <a:ext cx="1772107" cy="1800454"/>
          </a:xfrm>
          <a:prstGeom prst="rect">
            <a:avLst/>
          </a:prstGeom>
          <a:noFill/>
        </p:spPr>
      </p:pic>
      <p:pic>
        <p:nvPicPr>
          <p:cNvPr id="1038" name="Picture 14" descr="C:\Documents and Settings\Wafa Westervelt\Local Settings\Temporary Internet Files\Content.IE5\D6KXJ3DG\MC900105120[1].wmf"/>
          <p:cNvPicPr>
            <a:picLocks noChangeAspect="1" noChangeArrowheads="1"/>
          </p:cNvPicPr>
          <p:nvPr/>
        </p:nvPicPr>
        <p:blipFill>
          <a:blip r:embed="rId14" cstate="print"/>
          <a:srcRect/>
          <a:stretch>
            <a:fillRect/>
          </a:stretch>
        </p:blipFill>
        <p:spPr bwMode="auto">
          <a:xfrm>
            <a:off x="4648200" y="4724400"/>
            <a:ext cx="1812341" cy="1500530"/>
          </a:xfrm>
          <a:prstGeom prst="rect">
            <a:avLst/>
          </a:prstGeom>
          <a:noFill/>
        </p:spPr>
      </p:pic>
      <p:pic>
        <p:nvPicPr>
          <p:cNvPr id="1039" name="Picture 15" descr="C:\Documents and Settings\Wafa Westervelt\Local Settings\Temporary Internet Files\Content.IE5\0DS7KHF1\MC900104640[1].wmf"/>
          <p:cNvPicPr>
            <a:picLocks noChangeAspect="1" noChangeArrowheads="1"/>
          </p:cNvPicPr>
          <p:nvPr/>
        </p:nvPicPr>
        <p:blipFill>
          <a:blip r:embed="rId15" cstate="print"/>
          <a:srcRect/>
          <a:stretch>
            <a:fillRect/>
          </a:stretch>
        </p:blipFill>
        <p:spPr bwMode="auto">
          <a:xfrm>
            <a:off x="6248400" y="381000"/>
            <a:ext cx="1822399" cy="612648"/>
          </a:xfrm>
          <a:prstGeom prst="rect">
            <a:avLst/>
          </a:prstGeom>
          <a:noFill/>
        </p:spPr>
      </p:pic>
      <p:pic>
        <p:nvPicPr>
          <p:cNvPr id="2" name="Picture 2" descr="C:\Users\wwestervelt\AppData\Local\Microsoft\Windows\Temporary Internet Files\Content.IE5\RQED8F8B\thank-you[1].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26763" y="2200656"/>
            <a:ext cx="2336580" cy="2424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6873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AutoShape 1"/>
          <p:cNvSpPr>
            <a:spLocks/>
          </p:cNvSpPr>
          <p:nvPr/>
        </p:nvSpPr>
        <p:spPr bwMode="auto">
          <a:xfrm>
            <a:off x="1524000" y="2336800"/>
            <a:ext cx="5842000" cy="1333500"/>
          </a:xfrm>
          <a:prstGeom prst="roundRect">
            <a:avLst>
              <a:gd name="adj" fmla="val 9412"/>
            </a:avLst>
          </a:prstGeom>
          <a:solidFill>
            <a:schemeClr val="accent1"/>
          </a:solidFill>
          <a:ln w="25400">
            <a:solidFill>
              <a:srgbClr val="395E89"/>
            </a:solidFill>
            <a:prstDash val="solid"/>
            <a:round/>
            <a:headEnd type="none" w="med" len="med"/>
            <a:tailEnd type="none" w="med" len="med"/>
          </a:ln>
        </p:spPr>
        <p:txBody>
          <a:bodyPr lIns="0" tIns="0" rIns="0" bIns="0"/>
          <a:lstStyle/>
          <a:p>
            <a:endParaRPr lang="en-US"/>
          </a:p>
        </p:txBody>
      </p:sp>
      <p:sp>
        <p:nvSpPr>
          <p:cNvPr id="4098" name="Rectangle 2"/>
          <p:cNvSpPr>
            <a:spLocks noGrp="1" noChangeArrowheads="1"/>
          </p:cNvSpPr>
          <p:nvPr>
            <p:ph type="title"/>
          </p:nvPr>
        </p:nvSpPr>
        <p:spPr>
          <a:xfrm>
            <a:off x="1409700" y="2366963"/>
            <a:ext cx="6057900" cy="1282700"/>
          </a:xfrm>
          <a:ln/>
        </p:spPr>
        <p:txBody>
          <a:bodyPr/>
          <a:lstStyle/>
          <a:p>
            <a:r>
              <a:rPr lang="en-US" altLang="en-US" sz="3900" b="1">
                <a:effectLst>
                  <a:outerShdw blurRad="38100" dist="38100" dir="2700000" algn="tl">
                    <a:srgbClr val="C0C0C0"/>
                  </a:outerShdw>
                </a:effectLst>
              </a:rPr>
              <a:t>Enrichment through Nature </a:t>
            </a:r>
            <a:endParaRPr lang="en-US" altLang="en-US" sz="3900" b="1">
              <a:effectLst>
                <a:outerShdw blurRad="38100" dist="38100" dir="2700000" algn="tl">
                  <a:srgbClr val="C0C0C0"/>
                </a:outerShdw>
              </a:effectLst>
              <a:ea typeface="ヒラギノ角ゴ ProN W6" charset="0"/>
              <a:cs typeface="ヒラギノ角ゴ ProN W6"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75" y="228600"/>
            <a:ext cx="1230313"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5400" y="304800"/>
            <a:ext cx="1595438"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175" y="2198688"/>
            <a:ext cx="1281113"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4738" y="115888"/>
            <a:ext cx="1543050"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1725" y="4540250"/>
            <a:ext cx="15240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4104"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70025" y="228600"/>
            <a:ext cx="220980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4105"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18400" y="1981200"/>
            <a:ext cx="1355725"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4106"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86600" y="4057650"/>
            <a:ext cx="194945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4107" name="Picture 11"/>
          <p:cNvPicPr>
            <a:picLocks noChangeAspect="1" noChangeArrowheads="1"/>
          </p:cNvPicPr>
          <p:nvPr/>
        </p:nvPicPr>
        <p:blipFill>
          <a:blip r:embed="rId10">
            <a:extLst>
              <a:ext uri="{28A0092B-C50C-407E-A947-70E740481C1C}">
                <a14:useLocalDpi xmlns:a14="http://schemas.microsoft.com/office/drawing/2010/main" val="0"/>
              </a:ext>
            </a:extLst>
          </a:blip>
          <a:srcRect t="27237"/>
          <a:stretch>
            <a:fillRect/>
          </a:stretch>
        </p:blipFill>
        <p:spPr bwMode="auto">
          <a:xfrm>
            <a:off x="130175" y="4530725"/>
            <a:ext cx="207962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4108"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73738" y="2286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4109"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49725" y="4330700"/>
            <a:ext cx="2886075"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3224731873"/>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241300" y="-11113"/>
            <a:ext cx="8102600" cy="760413"/>
          </a:xfrm>
          <a:ln/>
        </p:spPr>
        <p:txBody>
          <a:bodyPr/>
          <a:lstStyle/>
          <a:p>
            <a:r>
              <a:rPr lang="en-US" altLang="en-US" sz="3600">
                <a:effectLst>
                  <a:outerShdw blurRad="38100" dist="38100" dir="2700000" algn="tl">
                    <a:srgbClr val="C0C0C0"/>
                  </a:outerShdw>
                </a:effectLst>
              </a:rPr>
              <a:t> Nature Themed  Literature</a:t>
            </a:r>
          </a:p>
        </p:txBody>
      </p:sp>
      <p:sp>
        <p:nvSpPr>
          <p:cNvPr id="5122" name="Rectangle 2"/>
          <p:cNvSpPr>
            <a:spLocks noGrp="1" noChangeArrowheads="1"/>
          </p:cNvSpPr>
          <p:nvPr>
            <p:ph type="body" idx="1"/>
          </p:nvPr>
        </p:nvSpPr>
        <p:spPr>
          <a:xfrm>
            <a:off x="177800" y="736600"/>
            <a:ext cx="8458200" cy="6197600"/>
          </a:xfrm>
          <a:ln/>
        </p:spPr>
        <p:txBody>
          <a:bodyPr>
            <a:normAutofit lnSpcReduction="10000"/>
          </a:bodyPr>
          <a:lstStyle/>
          <a:p>
            <a:pPr marL="304800" indent="-304800">
              <a:lnSpc>
                <a:spcPct val="80000"/>
              </a:lnSpc>
              <a:spcBef>
                <a:spcPct val="0"/>
              </a:spcBef>
            </a:pPr>
            <a:r>
              <a:rPr lang="en-US" altLang="en-US" sz="1600" b="1"/>
              <a:t>The Curious Garden </a:t>
            </a:r>
            <a:r>
              <a:rPr lang="en-US" altLang="en-US" sz="1600"/>
              <a:t>by Peter Brown</a:t>
            </a:r>
          </a:p>
          <a:p>
            <a:pPr marL="304800" indent="-304800">
              <a:lnSpc>
                <a:spcPct val="80000"/>
              </a:lnSpc>
              <a:spcBef>
                <a:spcPts val="500"/>
              </a:spcBef>
            </a:pPr>
            <a:r>
              <a:rPr lang="en-US" altLang="en-US" sz="1600" b="1"/>
              <a:t>The Wump World </a:t>
            </a:r>
            <a:r>
              <a:rPr lang="en-US" altLang="en-US" sz="1600"/>
              <a:t>by Bill Pete</a:t>
            </a:r>
          </a:p>
          <a:p>
            <a:pPr marL="304800" indent="-304800">
              <a:lnSpc>
                <a:spcPct val="80000"/>
              </a:lnSpc>
              <a:spcBef>
                <a:spcPts val="500"/>
              </a:spcBef>
            </a:pPr>
            <a:r>
              <a:rPr lang="en-US" altLang="en-US" sz="1600" b="1"/>
              <a:t>Miss Rumphius  </a:t>
            </a:r>
            <a:r>
              <a:rPr lang="en-US" altLang="en-US" sz="1600"/>
              <a:t>by Barbara Cooney</a:t>
            </a:r>
          </a:p>
          <a:p>
            <a:pPr marL="304800" indent="-304800">
              <a:lnSpc>
                <a:spcPct val="80000"/>
              </a:lnSpc>
              <a:spcBef>
                <a:spcPts val="500"/>
              </a:spcBef>
            </a:pPr>
            <a:r>
              <a:rPr lang="en-US" altLang="en-US" sz="1600" b="1"/>
              <a:t>The Little House </a:t>
            </a:r>
            <a:r>
              <a:rPr lang="en-US" altLang="en-US" sz="1600"/>
              <a:t>by Virginia Lee Burton</a:t>
            </a:r>
          </a:p>
          <a:p>
            <a:pPr marL="304800" indent="-304800">
              <a:lnSpc>
                <a:spcPct val="80000"/>
              </a:lnSpc>
              <a:spcBef>
                <a:spcPts val="500"/>
              </a:spcBef>
            </a:pPr>
            <a:r>
              <a:rPr lang="en-US" altLang="en-US" sz="1600" b="1"/>
              <a:t>On Meadowview </a:t>
            </a:r>
            <a:r>
              <a:rPr lang="en-US" altLang="en-US" sz="1600"/>
              <a:t>Street by Henry Cole</a:t>
            </a:r>
          </a:p>
          <a:p>
            <a:pPr marL="304800" indent="-304800">
              <a:lnSpc>
                <a:spcPct val="80000"/>
              </a:lnSpc>
              <a:spcBef>
                <a:spcPts val="500"/>
              </a:spcBef>
            </a:pPr>
            <a:r>
              <a:rPr lang="en-US" altLang="en-US" sz="1600" b="1"/>
              <a:t>and then it’s spring </a:t>
            </a:r>
            <a:r>
              <a:rPr lang="en-US" altLang="en-US" sz="1600"/>
              <a:t>by Julie Fogliano</a:t>
            </a:r>
          </a:p>
          <a:p>
            <a:pPr marL="304800" indent="-304800">
              <a:lnSpc>
                <a:spcPct val="80000"/>
              </a:lnSpc>
              <a:spcBef>
                <a:spcPts val="500"/>
              </a:spcBef>
            </a:pPr>
            <a:r>
              <a:rPr lang="en-US" altLang="en-US" sz="1600" b="1"/>
              <a:t>Just a Dream </a:t>
            </a:r>
            <a:r>
              <a:rPr lang="en-US" altLang="en-US" sz="1600"/>
              <a:t>by Chris Van Allsburg</a:t>
            </a:r>
          </a:p>
          <a:p>
            <a:pPr marL="304800" indent="-304800">
              <a:lnSpc>
                <a:spcPct val="80000"/>
              </a:lnSpc>
              <a:spcBef>
                <a:spcPts val="500"/>
              </a:spcBef>
            </a:pPr>
            <a:r>
              <a:rPr lang="en-US" altLang="en-US" sz="1600" b="1"/>
              <a:t>Owl Moon </a:t>
            </a:r>
            <a:r>
              <a:rPr lang="en-US" altLang="en-US" sz="1600"/>
              <a:t>by Jane Yolen</a:t>
            </a:r>
          </a:p>
          <a:p>
            <a:pPr marL="304800" indent="-304800">
              <a:lnSpc>
                <a:spcPct val="80000"/>
              </a:lnSpc>
              <a:spcBef>
                <a:spcPts val="500"/>
              </a:spcBef>
            </a:pPr>
            <a:r>
              <a:rPr lang="en-US" altLang="en-US" sz="1600" b="1"/>
              <a:t>Weslandia </a:t>
            </a:r>
            <a:r>
              <a:rPr lang="en-US" altLang="en-US" sz="1600"/>
              <a:t>by Paul Fleischman </a:t>
            </a:r>
          </a:p>
          <a:p>
            <a:pPr marL="304800" indent="-304800">
              <a:lnSpc>
                <a:spcPct val="80000"/>
              </a:lnSpc>
              <a:spcBef>
                <a:spcPts val="500"/>
              </a:spcBef>
            </a:pPr>
            <a:r>
              <a:rPr lang="en-US" altLang="en-US" sz="1600" b="1"/>
              <a:t>The Tree </a:t>
            </a:r>
            <a:r>
              <a:rPr lang="en-US" altLang="en-US" sz="1600"/>
              <a:t>by Dana Lyons </a:t>
            </a:r>
          </a:p>
          <a:p>
            <a:pPr marL="304800" indent="-304800">
              <a:lnSpc>
                <a:spcPct val="80000"/>
              </a:lnSpc>
              <a:spcBef>
                <a:spcPts val="500"/>
              </a:spcBef>
            </a:pPr>
            <a:r>
              <a:rPr lang="en-US" altLang="en-US" sz="1600" b="1"/>
              <a:t>Each Living Thing </a:t>
            </a:r>
            <a:r>
              <a:rPr lang="en-US" altLang="en-US" sz="1600"/>
              <a:t>by Joanne Ryder</a:t>
            </a:r>
          </a:p>
          <a:p>
            <a:pPr marL="304800" indent="-304800">
              <a:lnSpc>
                <a:spcPct val="80000"/>
              </a:lnSpc>
              <a:spcBef>
                <a:spcPts val="500"/>
              </a:spcBef>
            </a:pPr>
            <a:r>
              <a:rPr lang="en-US" altLang="en-US" sz="1600" b="1"/>
              <a:t>A Seed Is Sleepy </a:t>
            </a:r>
            <a:r>
              <a:rPr lang="en-US" altLang="en-US" sz="1600"/>
              <a:t>by Dianna Hutts Aston</a:t>
            </a:r>
          </a:p>
          <a:p>
            <a:pPr marL="304800" indent="-304800">
              <a:lnSpc>
                <a:spcPct val="80000"/>
              </a:lnSpc>
              <a:spcBef>
                <a:spcPts val="500"/>
              </a:spcBef>
            </a:pPr>
            <a:r>
              <a:rPr lang="en-US" altLang="en-US" sz="1600" b="1"/>
              <a:t>Not Your Typical Book About the Environment </a:t>
            </a:r>
            <a:r>
              <a:rPr lang="en-US" altLang="en-US" sz="1600"/>
              <a:t>by Elin Kelsey </a:t>
            </a:r>
          </a:p>
          <a:p>
            <a:pPr marL="304800" indent="-304800">
              <a:lnSpc>
                <a:spcPct val="80000"/>
              </a:lnSpc>
              <a:spcBef>
                <a:spcPts val="500"/>
              </a:spcBef>
            </a:pPr>
            <a:r>
              <a:rPr lang="en-US" altLang="en-US" sz="1600" b="1"/>
              <a:t>All the World </a:t>
            </a:r>
            <a:r>
              <a:rPr lang="en-US" altLang="en-US" sz="1600"/>
              <a:t>by Liz Gartan Scanlon </a:t>
            </a:r>
          </a:p>
          <a:p>
            <a:pPr marL="304800" indent="-304800">
              <a:lnSpc>
                <a:spcPct val="80000"/>
              </a:lnSpc>
              <a:spcBef>
                <a:spcPts val="500"/>
              </a:spcBef>
            </a:pPr>
            <a:r>
              <a:rPr lang="en-US" altLang="en-US" sz="1600" b="1"/>
              <a:t>The Carrot Seed </a:t>
            </a:r>
            <a:r>
              <a:rPr lang="en-US" altLang="en-US" sz="1600"/>
              <a:t>by Ruth Krauss</a:t>
            </a:r>
          </a:p>
          <a:p>
            <a:pPr marL="304800" indent="-304800">
              <a:lnSpc>
                <a:spcPct val="80000"/>
              </a:lnSpc>
              <a:spcBef>
                <a:spcPts val="500"/>
              </a:spcBef>
            </a:pPr>
            <a:r>
              <a:rPr lang="en-US" altLang="en-US" sz="1600" b="1"/>
              <a:t>Crab Moon</a:t>
            </a:r>
            <a:r>
              <a:rPr lang="en-US" altLang="en-US" sz="1600"/>
              <a:t> by Ruth Horowitz</a:t>
            </a:r>
          </a:p>
          <a:p>
            <a:pPr marL="304800" indent="-304800">
              <a:lnSpc>
                <a:spcPct val="80000"/>
              </a:lnSpc>
              <a:spcBef>
                <a:spcPts val="400"/>
              </a:spcBef>
            </a:pPr>
            <a:r>
              <a:rPr lang="en-US" altLang="en-US" sz="1600" b="1"/>
              <a:t>Hey, Little Ant </a:t>
            </a:r>
            <a:r>
              <a:rPr lang="en-US" altLang="en-US" sz="1600"/>
              <a:t>by Phillip M. Hoose</a:t>
            </a:r>
          </a:p>
          <a:p>
            <a:pPr marL="304800" indent="-304800">
              <a:lnSpc>
                <a:spcPct val="80000"/>
              </a:lnSpc>
              <a:spcBef>
                <a:spcPts val="500"/>
              </a:spcBef>
            </a:pPr>
            <a:r>
              <a:rPr lang="en-US" altLang="en-US" sz="1600" b="1"/>
              <a:t>Snowflake Bentley </a:t>
            </a:r>
            <a:r>
              <a:rPr lang="en-US" altLang="en-US" sz="1600"/>
              <a:t>by Jacqueline Briggs Martin</a:t>
            </a:r>
          </a:p>
          <a:p>
            <a:pPr marL="304800" indent="-304800">
              <a:lnSpc>
                <a:spcPct val="80000"/>
              </a:lnSpc>
              <a:spcBef>
                <a:spcPts val="500"/>
              </a:spcBef>
            </a:pPr>
            <a:r>
              <a:rPr lang="en-US" altLang="en-US" sz="1600" b="1"/>
              <a:t>Diane L. Burns Nature series</a:t>
            </a:r>
            <a:r>
              <a:rPr lang="en-US" altLang="en-US" sz="1600"/>
              <a:t>: Birds nest and eggs; Caterpillars, Bugs and Butterflies; Track, Scats and Signs; Berries, Nuts and Seeds; Snakes, Salamander and Lizards; Trees, Leaves and Bark; Frogs Toads and Turtles</a:t>
            </a:r>
          </a:p>
          <a:p>
            <a:pPr marL="304800" indent="-304800">
              <a:lnSpc>
                <a:spcPct val="80000"/>
              </a:lnSpc>
              <a:spcBef>
                <a:spcPts val="500"/>
              </a:spcBef>
            </a:pPr>
            <a:r>
              <a:rPr lang="en-US" altLang="en-US" sz="1600" b="1"/>
              <a:t>Winter Tree’s</a:t>
            </a:r>
            <a:r>
              <a:rPr lang="en-US" altLang="en-US" sz="1600"/>
              <a:t> by Carole Grober</a:t>
            </a:r>
          </a:p>
          <a:p>
            <a:pPr marL="304800" indent="-304800">
              <a:lnSpc>
                <a:spcPct val="80000"/>
              </a:lnSpc>
              <a:spcBef>
                <a:spcPts val="500"/>
              </a:spcBef>
            </a:pPr>
            <a:r>
              <a:rPr lang="en-US" altLang="en-US" sz="1600" b="1"/>
              <a:t>When Winter Comes </a:t>
            </a:r>
            <a:r>
              <a:rPr lang="en-US" altLang="en-US" sz="1600"/>
              <a:t>by Nancy Van Lann </a:t>
            </a:r>
          </a:p>
          <a:p>
            <a:pPr marL="304800" indent="-304800">
              <a:lnSpc>
                <a:spcPct val="80000"/>
              </a:lnSpc>
              <a:spcBef>
                <a:spcPts val="500"/>
              </a:spcBef>
            </a:pPr>
            <a:r>
              <a:rPr lang="en-US" altLang="en-US" sz="1600" b="1"/>
              <a:t>Animals in Winter  </a:t>
            </a:r>
            <a:r>
              <a:rPr lang="en-US" altLang="en-US" sz="1600"/>
              <a:t>by Henrietta Bancroft </a:t>
            </a:r>
          </a:p>
          <a:p>
            <a:pPr marL="304800" indent="-304800">
              <a:lnSpc>
                <a:spcPct val="80000"/>
              </a:lnSpc>
              <a:spcBef>
                <a:spcPts val="500"/>
              </a:spcBef>
            </a:pPr>
            <a:r>
              <a:rPr lang="en-US" altLang="en-US" sz="1600" b="1"/>
              <a:t>Feel the Wind </a:t>
            </a:r>
            <a:r>
              <a:rPr lang="en-US" altLang="en-US" sz="1600"/>
              <a:t>by Arthur Dorros </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066800"/>
            <a:ext cx="21717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146300"/>
            <a:ext cx="1979613"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1190307246"/>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90600"/>
          </a:xfrm>
        </p:spPr>
        <p:txBody>
          <a:bodyPr>
            <a:noAutofit/>
          </a:bodyPr>
          <a:lstStyle/>
          <a:p>
            <a:r>
              <a:rPr lang="en-US" sz="3200" b="1" dirty="0" smtClean="0"/>
              <a:t>Enrichment Through </a:t>
            </a:r>
            <a:br>
              <a:rPr lang="en-US" sz="3200" b="1" dirty="0" smtClean="0"/>
            </a:br>
            <a:r>
              <a:rPr lang="en-US" sz="3200" b="1" dirty="0" smtClean="0"/>
              <a:t>Digital Technology</a:t>
            </a:r>
            <a:endParaRPr lang="en-US" sz="3200" b="1" dirty="0"/>
          </a:p>
        </p:txBody>
      </p:sp>
      <p:sp>
        <p:nvSpPr>
          <p:cNvPr id="3" name="Content Placeholder 2"/>
          <p:cNvSpPr>
            <a:spLocks noGrp="1"/>
          </p:cNvSpPr>
          <p:nvPr>
            <p:ph idx="1"/>
          </p:nvPr>
        </p:nvSpPr>
        <p:spPr>
          <a:xfrm>
            <a:off x="457200" y="3733800"/>
            <a:ext cx="8229600" cy="2604030"/>
          </a:xfrm>
        </p:spPr>
        <p:txBody>
          <a:bodyPr>
            <a:normAutofit/>
          </a:bodyPr>
          <a:lstStyle/>
          <a:p>
            <a:pPr marL="0" indent="0" algn="ctr">
              <a:buNone/>
            </a:pPr>
            <a:r>
              <a:rPr lang="en-US" sz="2800" i="1" dirty="0" smtClean="0"/>
              <a:t>Marisa Johnson </a:t>
            </a:r>
          </a:p>
          <a:p>
            <a:pPr marL="0" indent="0" algn="ctr">
              <a:buNone/>
            </a:pPr>
            <a:r>
              <a:rPr lang="en-US" sz="2800" i="1" dirty="0" smtClean="0"/>
              <a:t>First Grade Educator</a:t>
            </a:r>
          </a:p>
          <a:p>
            <a:pPr marL="0" indent="0" algn="ctr">
              <a:buNone/>
            </a:pPr>
            <a:r>
              <a:rPr lang="en-US" sz="2800" i="1" dirty="0" smtClean="0"/>
              <a:t>Sousa Elementary</a:t>
            </a:r>
            <a:endParaRPr lang="en-US" sz="2800" i="1" dirty="0"/>
          </a:p>
        </p:txBody>
      </p:sp>
    </p:spTree>
    <p:extLst>
      <p:ext uri="{BB962C8B-B14F-4D97-AF65-F5344CB8AC3E}">
        <p14:creationId xmlns:p14="http://schemas.microsoft.com/office/powerpoint/2010/main" val="221453378"/>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41"/>
            <a:ext cx="8229600" cy="1905896"/>
          </a:xfrm>
        </p:spPr>
        <p:txBody>
          <a:bodyPr>
            <a:normAutofit/>
          </a:bodyPr>
          <a:lstStyle/>
          <a:p>
            <a:r>
              <a:rPr lang="en-US" dirty="0" smtClean="0"/>
              <a:t>Coding</a:t>
            </a:r>
            <a:br>
              <a:rPr lang="en-US" dirty="0" smtClean="0"/>
            </a:br>
            <a:r>
              <a:rPr lang="en-US" sz="2000" b="1" dirty="0" smtClean="0"/>
              <a:t>“</a:t>
            </a:r>
            <a:r>
              <a:rPr lang="en-US" sz="2000" b="1" i="1" dirty="0" smtClean="0"/>
              <a:t>Coding is the new literacy. To thrive is tomorrow’s society young people must learn to design, create and express themselves in digital technologies.”</a:t>
            </a:r>
            <a:br>
              <a:rPr lang="en-US" sz="2000" b="1" i="1" dirty="0" smtClean="0"/>
            </a:br>
            <a:r>
              <a:rPr lang="en-US" sz="1800" dirty="0" smtClean="0"/>
              <a:t>– </a:t>
            </a:r>
            <a:r>
              <a:rPr lang="en-US" sz="1600" dirty="0" smtClean="0"/>
              <a:t>Mitchel Resnick, Professor at MIT</a:t>
            </a:r>
            <a:endParaRPr lang="en-US" sz="1800" i="1" dirty="0"/>
          </a:p>
        </p:txBody>
      </p:sp>
      <p:sp>
        <p:nvSpPr>
          <p:cNvPr id="3" name="Content Placeholder 2"/>
          <p:cNvSpPr>
            <a:spLocks noGrp="1"/>
          </p:cNvSpPr>
          <p:nvPr>
            <p:ph idx="1"/>
          </p:nvPr>
        </p:nvSpPr>
        <p:spPr>
          <a:xfrm>
            <a:off x="186266" y="1992337"/>
            <a:ext cx="3733801" cy="4881563"/>
          </a:xfrm>
        </p:spPr>
        <p:txBody>
          <a:bodyPr>
            <a:normAutofit lnSpcReduction="10000"/>
          </a:bodyPr>
          <a:lstStyle/>
          <a:p>
            <a:pPr marL="0" indent="0" algn="ctr">
              <a:buNone/>
            </a:pPr>
            <a:r>
              <a:rPr lang="en-US" sz="2000" b="1" u="sng" dirty="0" smtClean="0"/>
              <a:t>Apps</a:t>
            </a:r>
          </a:p>
          <a:p>
            <a:pPr marL="0" indent="0">
              <a:buNone/>
            </a:pPr>
            <a:r>
              <a:rPr lang="en-US" sz="2000" b="1" dirty="0" smtClean="0"/>
              <a:t>Hopscotch</a:t>
            </a:r>
            <a:r>
              <a:rPr lang="en-US" sz="2000" dirty="0" smtClean="0"/>
              <a:t> </a:t>
            </a:r>
          </a:p>
          <a:p>
            <a:r>
              <a:rPr lang="en-US" sz="1600" dirty="0" smtClean="0"/>
              <a:t>Make your own version of popular games that anyone can play on their </a:t>
            </a:r>
            <a:r>
              <a:rPr lang="en-US" sz="1600" dirty="0" err="1" smtClean="0"/>
              <a:t>iPad</a:t>
            </a:r>
            <a:r>
              <a:rPr lang="en-US" sz="1600" dirty="0" smtClean="0"/>
              <a:t> or iPhone.</a:t>
            </a:r>
          </a:p>
          <a:p>
            <a:r>
              <a:rPr lang="en-US" sz="1600" dirty="0" smtClean="0"/>
              <a:t>Learn coding concepts and vocabulary.</a:t>
            </a:r>
          </a:p>
          <a:p>
            <a:r>
              <a:rPr lang="en-US" sz="1600" dirty="0" smtClean="0"/>
              <a:t>Easy to follow video tutorials within the app. You can watch the video as you create.  </a:t>
            </a:r>
          </a:p>
          <a:p>
            <a:pPr marL="0" indent="0">
              <a:buNone/>
            </a:pPr>
            <a:r>
              <a:rPr lang="en-US" sz="2000" b="1" dirty="0" smtClean="0"/>
              <a:t>Scratch Jr. / Scratch</a:t>
            </a:r>
            <a:r>
              <a:rPr lang="en-US" sz="2000" dirty="0" smtClean="0"/>
              <a:t> </a:t>
            </a:r>
          </a:p>
          <a:p>
            <a:r>
              <a:rPr lang="en-US" sz="1600" dirty="0" smtClean="0"/>
              <a:t>Program their own interactive stories and games, solve problems and design projects.  </a:t>
            </a:r>
          </a:p>
          <a:p>
            <a:pPr marL="0" indent="0">
              <a:buNone/>
            </a:pPr>
            <a:r>
              <a:rPr lang="en-US" sz="2000" b="1" dirty="0" err="1" smtClean="0"/>
              <a:t>Kodable</a:t>
            </a:r>
            <a:endParaRPr lang="en-US" sz="2000" b="1" dirty="0" smtClean="0"/>
          </a:p>
          <a:p>
            <a:r>
              <a:rPr lang="en-US" sz="1600" dirty="0" smtClean="0"/>
              <a:t>A very user friendly  computer programming foundation for young children. </a:t>
            </a:r>
            <a:endParaRPr lang="en-US" sz="1600" dirty="0"/>
          </a:p>
        </p:txBody>
      </p:sp>
      <p:sp>
        <p:nvSpPr>
          <p:cNvPr id="6" name="TextBox 5"/>
          <p:cNvSpPr txBox="1"/>
          <p:nvPr/>
        </p:nvSpPr>
        <p:spPr>
          <a:xfrm>
            <a:off x="5113866" y="1992337"/>
            <a:ext cx="3318934" cy="954107"/>
          </a:xfrm>
          <a:prstGeom prst="rect">
            <a:avLst/>
          </a:prstGeom>
          <a:noFill/>
        </p:spPr>
        <p:txBody>
          <a:bodyPr wrap="square" rtlCol="0">
            <a:spAutoFit/>
          </a:bodyPr>
          <a:lstStyle/>
          <a:p>
            <a:r>
              <a:rPr lang="en-US" sz="2000" b="1" u="sng" dirty="0" smtClean="0"/>
              <a:t>Websites</a:t>
            </a:r>
          </a:p>
          <a:p>
            <a:r>
              <a:rPr lang="en-US" dirty="0" err="1" smtClean="0"/>
              <a:t>Code.org</a:t>
            </a:r>
            <a:endParaRPr lang="en-US" dirty="0" smtClean="0"/>
          </a:p>
          <a:p>
            <a:pPr marL="285750" indent="-285750">
              <a:buFont typeface="Arial"/>
              <a:buChar char="•"/>
            </a:pPr>
            <a:endParaRPr lang="en-US" dirty="0"/>
          </a:p>
        </p:txBody>
      </p:sp>
      <p:sp>
        <p:nvSpPr>
          <p:cNvPr id="7" name="TextBox 6"/>
          <p:cNvSpPr txBox="1"/>
          <p:nvPr/>
        </p:nvSpPr>
        <p:spPr>
          <a:xfrm>
            <a:off x="5113866" y="2700401"/>
            <a:ext cx="3318935" cy="923330"/>
          </a:xfrm>
          <a:prstGeom prst="rect">
            <a:avLst/>
          </a:prstGeom>
          <a:noFill/>
        </p:spPr>
        <p:txBody>
          <a:bodyPr wrap="square" rtlCol="0">
            <a:spAutoFit/>
          </a:bodyPr>
          <a:lstStyle/>
          <a:p>
            <a:r>
              <a:rPr lang="en-US" b="1" u="sng" dirty="0" smtClean="0"/>
              <a:t>Computer Software/Hardware</a:t>
            </a:r>
          </a:p>
          <a:p>
            <a:r>
              <a:rPr lang="en-US" dirty="0" smtClean="0"/>
              <a:t>Kano Kit</a:t>
            </a:r>
            <a:r>
              <a:rPr lang="en-US" dirty="0"/>
              <a:t> </a:t>
            </a:r>
            <a:r>
              <a:rPr lang="en-US" dirty="0" smtClean="0"/>
              <a:t>($)</a:t>
            </a:r>
          </a:p>
          <a:p>
            <a:endParaRPr lang="en-US" dirty="0"/>
          </a:p>
        </p:txBody>
      </p:sp>
      <p:pic>
        <p:nvPicPr>
          <p:cNvPr id="9" name="Picture 8" descr="Screen Shot 2015-11-02 at 11.51.19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4245" y="3623731"/>
            <a:ext cx="1084954" cy="1075267"/>
          </a:xfrm>
          <a:prstGeom prst="rect">
            <a:avLst/>
          </a:prstGeom>
        </p:spPr>
      </p:pic>
      <p:pic>
        <p:nvPicPr>
          <p:cNvPr id="10" name="Picture 9" descr="Screen Shot 2015-11-02 at 11.51.4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7023" y="3500964"/>
            <a:ext cx="1985776" cy="1075267"/>
          </a:xfrm>
          <a:prstGeom prst="rect">
            <a:avLst/>
          </a:prstGeom>
        </p:spPr>
      </p:pic>
      <p:sp>
        <p:nvSpPr>
          <p:cNvPr id="13" name="TextBox 12"/>
          <p:cNvSpPr txBox="1"/>
          <p:nvPr/>
        </p:nvSpPr>
        <p:spPr>
          <a:xfrm>
            <a:off x="5113867" y="4743059"/>
            <a:ext cx="3801534" cy="2062103"/>
          </a:xfrm>
          <a:prstGeom prst="rect">
            <a:avLst/>
          </a:prstGeom>
          <a:noFill/>
        </p:spPr>
        <p:txBody>
          <a:bodyPr wrap="square" rtlCol="0">
            <a:spAutoFit/>
          </a:bodyPr>
          <a:lstStyle/>
          <a:p>
            <a:pPr marL="285750" indent="-285750">
              <a:buFont typeface="Arial"/>
              <a:buChar char="•"/>
            </a:pPr>
            <a:r>
              <a:rPr lang="en-US" sz="1600" dirty="0" smtClean="0"/>
              <a:t>“All in one kit: books, bits, apps, games, </a:t>
            </a:r>
          </a:p>
          <a:p>
            <a:r>
              <a:rPr lang="en-US" sz="1600" dirty="0" smtClean="0"/>
              <a:t>challenges and a global community.”</a:t>
            </a:r>
          </a:p>
          <a:p>
            <a:pPr marL="285750" indent="-285750">
              <a:buFont typeface="Arial"/>
              <a:buChar char="•"/>
            </a:pPr>
            <a:r>
              <a:rPr lang="en-US" sz="1600" dirty="0" smtClean="0"/>
              <a:t>“The simplest way to start coding.”</a:t>
            </a:r>
          </a:p>
          <a:p>
            <a:pPr marL="285750" indent="-285750">
              <a:buFont typeface="Arial"/>
              <a:buChar char="•"/>
            </a:pPr>
            <a:r>
              <a:rPr lang="en-US" sz="1600" dirty="0" smtClean="0"/>
              <a:t>“Draw art, make music, code games like </a:t>
            </a:r>
          </a:p>
          <a:p>
            <a:r>
              <a:rPr lang="en-US" sz="1600" dirty="0" err="1" smtClean="0"/>
              <a:t>Minecraft</a:t>
            </a:r>
            <a:r>
              <a:rPr lang="en-US" sz="1600" dirty="0" smtClean="0"/>
              <a:t>, Snake</a:t>
            </a:r>
            <a:r>
              <a:rPr lang="en-US" sz="1600" dirty="0"/>
              <a:t> </a:t>
            </a:r>
            <a:r>
              <a:rPr lang="en-US" sz="1600" dirty="0" smtClean="0"/>
              <a:t>and Pong.”</a:t>
            </a:r>
          </a:p>
          <a:p>
            <a:r>
              <a:rPr lang="en-US" sz="1600" dirty="0"/>
              <a:t>	</a:t>
            </a:r>
            <a:r>
              <a:rPr lang="en-US" sz="1600" dirty="0" smtClean="0"/>
              <a:t>(as stated on us.kano.me)</a:t>
            </a:r>
            <a:endParaRPr lang="en-US" sz="1600" dirty="0"/>
          </a:p>
        </p:txBody>
      </p:sp>
      <p:pic>
        <p:nvPicPr>
          <p:cNvPr id="14" name="Picture 13" descr="Screen Shot 2015-11-03 at 12.22.59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0" y="4435668"/>
            <a:ext cx="481837" cy="526659"/>
          </a:xfrm>
          <a:prstGeom prst="rect">
            <a:avLst/>
          </a:prstGeom>
        </p:spPr>
      </p:pic>
      <p:pic>
        <p:nvPicPr>
          <p:cNvPr id="4" name="Picture 3" descr="Screen Shot 2015-11-06 at 9.55.33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41268" y="2833132"/>
            <a:ext cx="848784" cy="1269936"/>
          </a:xfrm>
          <a:prstGeom prst="rect">
            <a:avLst/>
          </a:prstGeom>
        </p:spPr>
      </p:pic>
      <p:pic>
        <p:nvPicPr>
          <p:cNvPr id="5" name="Picture 4" descr="Screen Shot 2015-11-06 at 9.55.21 PM.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7853" y="2416937"/>
            <a:ext cx="310498" cy="356927"/>
          </a:xfrm>
          <a:prstGeom prst="rect">
            <a:avLst/>
          </a:prstGeom>
        </p:spPr>
      </p:pic>
      <p:pic>
        <p:nvPicPr>
          <p:cNvPr id="8" name="Picture 7" descr="Screen Shot 2015-11-06 at 9.57.39 PM.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46964" y="5687394"/>
            <a:ext cx="859260" cy="606956"/>
          </a:xfrm>
          <a:prstGeom prst="rect">
            <a:avLst/>
          </a:prstGeom>
        </p:spPr>
      </p:pic>
      <p:pic>
        <p:nvPicPr>
          <p:cNvPr id="11" name="Picture 10" descr="Screen Shot 2015-11-06 at 9.57.00 PM.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65258" y="5576115"/>
            <a:ext cx="406217" cy="433525"/>
          </a:xfrm>
          <a:prstGeom prst="rect">
            <a:avLst/>
          </a:prstGeom>
        </p:spPr>
      </p:pic>
    </p:spTree>
    <p:extLst>
      <p:ext uri="{BB962C8B-B14F-4D97-AF65-F5344CB8AC3E}">
        <p14:creationId xmlns:p14="http://schemas.microsoft.com/office/powerpoint/2010/main" val="684085213"/>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381000"/>
          </a:xfrm>
        </p:spPr>
        <p:txBody>
          <a:bodyPr>
            <a:noAutofit/>
          </a:bodyPr>
          <a:lstStyle/>
          <a:p>
            <a:r>
              <a:rPr lang="en-US" sz="2400" b="1" dirty="0" smtClean="0"/>
              <a:t>Enrich Learning With Photos and Video</a:t>
            </a:r>
            <a:endParaRPr lang="en-US" sz="2400" b="1" dirty="0"/>
          </a:p>
        </p:txBody>
      </p:sp>
      <p:sp>
        <p:nvSpPr>
          <p:cNvPr id="3" name="Content Placeholder 2"/>
          <p:cNvSpPr>
            <a:spLocks noGrp="1"/>
          </p:cNvSpPr>
          <p:nvPr>
            <p:ph idx="1"/>
          </p:nvPr>
        </p:nvSpPr>
        <p:spPr>
          <a:xfrm>
            <a:off x="313266" y="685800"/>
            <a:ext cx="8525933" cy="6036733"/>
          </a:xfrm>
        </p:spPr>
        <p:txBody>
          <a:bodyPr>
            <a:normAutofit/>
          </a:bodyPr>
          <a:lstStyle/>
          <a:p>
            <a:pPr marL="0" indent="0">
              <a:buNone/>
            </a:pPr>
            <a:r>
              <a:rPr lang="en-US" sz="1600" b="1" dirty="0" smtClean="0"/>
              <a:t>1. Reflecting </a:t>
            </a:r>
            <a:r>
              <a:rPr lang="en-US" sz="1600" b="1" dirty="0"/>
              <a:t>on learning- </a:t>
            </a:r>
            <a:r>
              <a:rPr lang="en-US" sz="1600" dirty="0" smtClean="0"/>
              <a:t>Use </a:t>
            </a:r>
            <a:r>
              <a:rPr lang="en-US" sz="1600" dirty="0"/>
              <a:t>the video camera or audio recorder on </a:t>
            </a:r>
            <a:r>
              <a:rPr lang="en-US" sz="1600" dirty="0" smtClean="0"/>
              <a:t>a smart phone </a:t>
            </a:r>
            <a:r>
              <a:rPr lang="en-US" sz="1600" dirty="0"/>
              <a:t>to create short reflections on what they have learned during the week</a:t>
            </a:r>
            <a:r>
              <a:rPr lang="en-US" sz="1600" dirty="0" smtClean="0"/>
              <a:t>. </a:t>
            </a:r>
            <a:endParaRPr lang="en-US" sz="1600" dirty="0"/>
          </a:p>
          <a:p>
            <a:pPr marL="0" indent="0">
              <a:buNone/>
            </a:pPr>
            <a:r>
              <a:rPr lang="en-US" sz="1600" b="1" dirty="0" smtClean="0"/>
              <a:t>2</a:t>
            </a:r>
            <a:r>
              <a:rPr lang="en-US" sz="1600" b="1" dirty="0"/>
              <a:t>.</a:t>
            </a:r>
            <a:r>
              <a:rPr lang="en-US" sz="1600" dirty="0"/>
              <a:t> </a:t>
            </a:r>
            <a:r>
              <a:rPr lang="en-US" sz="1600" b="1" dirty="0"/>
              <a:t>Documenting a process- </a:t>
            </a:r>
            <a:r>
              <a:rPr lang="en-US" sz="1600" dirty="0" smtClean="0"/>
              <a:t>Take pictures </a:t>
            </a:r>
            <a:r>
              <a:rPr lang="en-US" sz="1600" dirty="0"/>
              <a:t>and or videos </a:t>
            </a:r>
            <a:r>
              <a:rPr lang="en-US" sz="1600" dirty="0" smtClean="0"/>
              <a:t>to document </a:t>
            </a:r>
            <a:r>
              <a:rPr lang="en-US" sz="1600" dirty="0"/>
              <a:t>the process </a:t>
            </a:r>
            <a:r>
              <a:rPr lang="en-US" sz="1600" dirty="0" smtClean="0"/>
              <a:t>of a project or experiment. </a:t>
            </a:r>
            <a:endParaRPr lang="en-US" sz="1600" dirty="0"/>
          </a:p>
          <a:p>
            <a:pPr marL="0" indent="0">
              <a:buNone/>
            </a:pPr>
            <a:r>
              <a:rPr lang="en-US" sz="1600" b="1" dirty="0" smtClean="0"/>
              <a:t>3</a:t>
            </a:r>
            <a:r>
              <a:rPr lang="en-US" sz="1600" b="1" dirty="0"/>
              <a:t>. Capturing real-world examples- </a:t>
            </a:r>
            <a:r>
              <a:rPr lang="en-US" sz="1600" dirty="0" smtClean="0"/>
              <a:t>Connect school lessons to real world experiences.  Capture pictures as </a:t>
            </a:r>
            <a:r>
              <a:rPr lang="en-US" sz="1600" dirty="0"/>
              <a:t>they see them during a walk around </a:t>
            </a:r>
            <a:r>
              <a:rPr lang="en-US" sz="1600" dirty="0" smtClean="0"/>
              <a:t>town, in your home or on a family trip. </a:t>
            </a:r>
            <a:endParaRPr lang="en-US" sz="1600" dirty="0"/>
          </a:p>
          <a:p>
            <a:pPr marL="0" indent="0">
              <a:buNone/>
            </a:pPr>
            <a:r>
              <a:rPr lang="en-US" sz="1600" dirty="0" smtClean="0"/>
              <a:t>Simple 		</a:t>
            </a:r>
            <a:r>
              <a:rPr lang="en-US" sz="1600" dirty="0"/>
              <a:t> </a:t>
            </a:r>
            <a:r>
              <a:rPr lang="en-US" sz="1600" dirty="0" smtClean="0"/>
              <a:t>          Food 		Angles	                 Money</a:t>
            </a:r>
          </a:p>
          <a:p>
            <a:pPr marL="0" indent="0">
              <a:buNone/>
            </a:pPr>
            <a:r>
              <a:rPr lang="en-US" sz="1600" dirty="0" smtClean="0"/>
              <a:t>Machines	</a:t>
            </a:r>
            <a:r>
              <a:rPr lang="en-US" sz="1600" dirty="0"/>
              <a:t> </a:t>
            </a:r>
            <a:r>
              <a:rPr lang="en-US" sz="1600" dirty="0" smtClean="0"/>
              <a:t>                            Chains</a:t>
            </a:r>
          </a:p>
          <a:p>
            <a:pPr marL="0" indent="0">
              <a:buNone/>
            </a:pPr>
            <a:endParaRPr lang="en-US" sz="1600" dirty="0"/>
          </a:p>
          <a:p>
            <a:pPr marL="0" indent="0">
              <a:buNone/>
            </a:pPr>
            <a:r>
              <a:rPr lang="en-US" sz="1600" dirty="0" smtClean="0"/>
              <a:t>4. </a:t>
            </a:r>
            <a:r>
              <a:rPr lang="en-US" sz="1600" b="1" dirty="0" smtClean="0"/>
              <a:t>E-portfolio- </a:t>
            </a:r>
            <a:r>
              <a:rPr lang="en-US" sz="1600" dirty="0" smtClean="0"/>
              <a:t>Create </a:t>
            </a:r>
            <a:r>
              <a:rPr lang="en-US" sz="1600" dirty="0"/>
              <a:t>an electronic portfolio or scrapbook of </a:t>
            </a:r>
            <a:r>
              <a:rPr lang="en-US" sz="1600" dirty="0" smtClean="0"/>
              <a:t>the </a:t>
            </a:r>
            <a:r>
              <a:rPr lang="en-US" sz="1600" dirty="0"/>
              <a:t>school year. These photos and videos can be uploaded to a flash drive, private blog (Blogger) or the </a:t>
            </a:r>
            <a:r>
              <a:rPr lang="en-US" sz="1600" dirty="0" err="1" smtClean="0"/>
              <a:t>GoogleApp</a:t>
            </a:r>
            <a:r>
              <a:rPr lang="en-US" sz="1600" dirty="0" smtClean="0"/>
              <a:t> </a:t>
            </a:r>
            <a:r>
              <a:rPr lang="en-US" sz="1600" dirty="0" smtClean="0">
                <a:hlinkClick r:id="rId3"/>
              </a:rPr>
              <a:t>https</a:t>
            </a:r>
            <a:r>
              <a:rPr lang="en-US" sz="1600" dirty="0">
                <a:hlinkClick r:id="rId3"/>
              </a:rPr>
              <a:t>://sites.google.com/site/eportfolioapps/</a:t>
            </a:r>
            <a:r>
              <a:rPr lang="en-US" sz="1600" dirty="0" smtClean="0">
                <a:hlinkClick r:id="rId3"/>
              </a:rPr>
              <a:t>overview</a:t>
            </a:r>
            <a:endParaRPr lang="en-US" sz="1600" dirty="0"/>
          </a:p>
          <a:p>
            <a:pPr marL="0" indent="0">
              <a:buNone/>
            </a:pPr>
            <a:endParaRPr lang="en-US" sz="1600" dirty="0" smtClean="0"/>
          </a:p>
          <a:p>
            <a:pPr marL="0" indent="0">
              <a:buNone/>
            </a:pPr>
            <a:endParaRPr lang="en-US" sz="1600" dirty="0" smtClean="0"/>
          </a:p>
          <a:p>
            <a:pPr marL="0" indent="0">
              <a:buNone/>
            </a:pPr>
            <a:endParaRPr lang="en-US" sz="1600" dirty="0" smtClean="0"/>
          </a:p>
          <a:p>
            <a:pPr marL="0" indent="0">
              <a:buNone/>
            </a:pPr>
            <a:r>
              <a:rPr lang="en-US" sz="1600" dirty="0" smtClean="0"/>
              <a:t>5. </a:t>
            </a:r>
            <a:r>
              <a:rPr lang="en-US" sz="1600" b="1" dirty="0" smtClean="0"/>
              <a:t>Comics-</a:t>
            </a:r>
            <a:r>
              <a:rPr lang="en-US" sz="1600" dirty="0" smtClean="0"/>
              <a:t> With, create a comic strip or graphic novel using your own photos. </a:t>
            </a:r>
          </a:p>
          <a:p>
            <a:pPr marL="0" indent="0">
              <a:buNone/>
            </a:pPr>
            <a:endParaRPr lang="en-US" sz="1600" dirty="0" smtClean="0"/>
          </a:p>
          <a:p>
            <a:pPr marL="0" indent="0">
              <a:buNone/>
            </a:pPr>
            <a:r>
              <a:rPr lang="en-US" sz="1600" dirty="0" smtClean="0"/>
              <a:t>6. </a:t>
            </a:r>
            <a:r>
              <a:rPr lang="en-US" sz="1600" b="1" dirty="0" smtClean="0"/>
              <a:t>QR Codes</a:t>
            </a:r>
            <a:r>
              <a:rPr lang="en-US" sz="1600" dirty="0" smtClean="0"/>
              <a:t>- With a website like </a:t>
            </a:r>
            <a:r>
              <a:rPr lang="en-US" sz="1600" dirty="0" err="1" smtClean="0"/>
              <a:t>Vocaroo</a:t>
            </a:r>
            <a:r>
              <a:rPr lang="en-US" sz="1600" dirty="0" smtClean="0"/>
              <a:t>, children can record their voice and get a QR code for their recording. They print out the QR code to create a scavenger hunt or book review. </a:t>
            </a:r>
            <a:endParaRPr lang="en-US" sz="1600" dirty="0"/>
          </a:p>
        </p:txBody>
      </p:sp>
      <p:pic>
        <p:nvPicPr>
          <p:cNvPr id="4" name="Picture 3" descr="Screen Shot 2015-11-06 at 9.40.22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0" y="2514600"/>
            <a:ext cx="949034" cy="762000"/>
          </a:xfrm>
          <a:prstGeom prst="rect">
            <a:avLst/>
          </a:prstGeom>
        </p:spPr>
      </p:pic>
      <p:pic>
        <p:nvPicPr>
          <p:cNvPr id="5" name="Picture 4" descr="Screen Shot 2015-11-06 at 9.40.09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5200" y="2438400"/>
            <a:ext cx="839552" cy="846667"/>
          </a:xfrm>
          <a:prstGeom prst="rect">
            <a:avLst/>
          </a:prstGeom>
        </p:spPr>
      </p:pic>
      <p:pic>
        <p:nvPicPr>
          <p:cNvPr id="6" name="Picture 5" descr="Screen Shot 2015-11-06 at 9.39.54 P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5000" y="2514600"/>
            <a:ext cx="795368" cy="707496"/>
          </a:xfrm>
          <a:prstGeom prst="rect">
            <a:avLst/>
          </a:prstGeom>
        </p:spPr>
      </p:pic>
      <p:pic>
        <p:nvPicPr>
          <p:cNvPr id="8" name="Picture 7" descr="Screen Shot 2015-11-06 at 9.39.33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43800" y="2483053"/>
            <a:ext cx="762000" cy="803732"/>
          </a:xfrm>
          <a:prstGeom prst="rect">
            <a:avLst/>
          </a:prstGeom>
        </p:spPr>
      </p:pic>
      <p:sp>
        <p:nvSpPr>
          <p:cNvPr id="9" name="TextBox 8"/>
          <p:cNvSpPr txBox="1"/>
          <p:nvPr/>
        </p:nvSpPr>
        <p:spPr>
          <a:xfrm>
            <a:off x="225952" y="4648056"/>
            <a:ext cx="3099328" cy="369332"/>
          </a:xfrm>
          <a:prstGeom prst="rect">
            <a:avLst/>
          </a:prstGeom>
          <a:noFill/>
        </p:spPr>
        <p:txBody>
          <a:bodyPr wrap="square" rtlCol="0">
            <a:spAutoFit/>
          </a:bodyPr>
          <a:lstStyle/>
          <a:p>
            <a:r>
              <a:rPr lang="en-US" dirty="0" smtClean="0"/>
              <a:t> www</a:t>
            </a:r>
            <a:r>
              <a:rPr lang="en-US" b="1" dirty="0" smtClean="0"/>
              <a:t>.tinytap</a:t>
            </a:r>
            <a:r>
              <a:rPr lang="en-US" dirty="0" smtClean="0"/>
              <a:t>.it/</a:t>
            </a:r>
          </a:p>
        </p:txBody>
      </p:sp>
      <p:sp>
        <p:nvSpPr>
          <p:cNvPr id="10" name="TextBox 9"/>
          <p:cNvSpPr txBox="1"/>
          <p:nvPr/>
        </p:nvSpPr>
        <p:spPr>
          <a:xfrm>
            <a:off x="1815821" y="4334690"/>
            <a:ext cx="1481668" cy="646331"/>
          </a:xfrm>
          <a:prstGeom prst="rect">
            <a:avLst/>
          </a:prstGeom>
          <a:noFill/>
        </p:spPr>
        <p:txBody>
          <a:bodyPr wrap="square" rtlCol="0">
            <a:spAutoFit/>
          </a:bodyPr>
          <a:lstStyle/>
          <a:p>
            <a:pPr algn="r"/>
            <a:r>
              <a:rPr lang="en-US" b="1" dirty="0" smtClean="0"/>
              <a:t>Book Creator</a:t>
            </a:r>
            <a:endParaRPr lang="en-US" b="1" dirty="0"/>
          </a:p>
        </p:txBody>
      </p:sp>
      <p:sp>
        <p:nvSpPr>
          <p:cNvPr id="11" name="TextBox 10"/>
          <p:cNvSpPr txBox="1"/>
          <p:nvPr/>
        </p:nvSpPr>
        <p:spPr>
          <a:xfrm>
            <a:off x="4231359" y="4319539"/>
            <a:ext cx="1537429" cy="646331"/>
          </a:xfrm>
          <a:prstGeom prst="rect">
            <a:avLst/>
          </a:prstGeom>
          <a:noFill/>
        </p:spPr>
        <p:txBody>
          <a:bodyPr wrap="square" rtlCol="0">
            <a:spAutoFit/>
          </a:bodyPr>
          <a:lstStyle/>
          <a:p>
            <a:r>
              <a:rPr lang="en-US" b="1" dirty="0" smtClean="0"/>
              <a:t>Hopscotch                       Pals</a:t>
            </a:r>
            <a:endParaRPr lang="en-US" b="1" dirty="0"/>
          </a:p>
        </p:txBody>
      </p:sp>
      <p:pic>
        <p:nvPicPr>
          <p:cNvPr id="13" name="Picture 12" descr="Screen Shot 2015-11-07 at 1.05.45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25280" y="4334986"/>
            <a:ext cx="683685" cy="660271"/>
          </a:xfrm>
          <a:prstGeom prst="rect">
            <a:avLst/>
          </a:prstGeom>
        </p:spPr>
      </p:pic>
      <p:pic>
        <p:nvPicPr>
          <p:cNvPr id="14" name="Picture 13" descr="Screen Shot 2015-11-07 at 1.05.22 A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32980" y="4334690"/>
            <a:ext cx="586529" cy="622903"/>
          </a:xfrm>
          <a:prstGeom prst="rect">
            <a:avLst/>
          </a:prstGeom>
        </p:spPr>
      </p:pic>
      <p:pic>
        <p:nvPicPr>
          <p:cNvPr id="15" name="Picture 14" descr="Screen Shot 2015-11-07 at 1.05.04 A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5800" y="4267200"/>
            <a:ext cx="840043" cy="452964"/>
          </a:xfrm>
          <a:prstGeom prst="rect">
            <a:avLst/>
          </a:prstGeom>
        </p:spPr>
      </p:pic>
      <p:pic>
        <p:nvPicPr>
          <p:cNvPr id="16" name="Picture 15" descr="Screen Shot 2015-11-07 at 1.07.09 AM.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71318" y="4337594"/>
            <a:ext cx="611781" cy="640522"/>
          </a:xfrm>
          <a:prstGeom prst="rect">
            <a:avLst/>
          </a:prstGeom>
        </p:spPr>
      </p:pic>
      <p:pic>
        <p:nvPicPr>
          <p:cNvPr id="17" name="Picture 16" descr="Screen Shot 2015-11-07 at 1.18.55 AM.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14600" y="5410200"/>
            <a:ext cx="303091" cy="277111"/>
          </a:xfrm>
          <a:prstGeom prst="rect">
            <a:avLst/>
          </a:prstGeom>
        </p:spPr>
      </p:pic>
      <p:pic>
        <p:nvPicPr>
          <p:cNvPr id="18" name="Picture 17" descr="Screen Shot 2015-11-07 at 1.27.21 AM.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486400" y="5398096"/>
            <a:ext cx="304800" cy="297320"/>
          </a:xfrm>
          <a:prstGeom prst="rect">
            <a:avLst/>
          </a:prstGeom>
        </p:spPr>
      </p:pic>
      <p:pic>
        <p:nvPicPr>
          <p:cNvPr id="20" name="Picture 19" descr="Screen Shot 2015-11-07 at 1.29.46 AM.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72400" y="5257800"/>
            <a:ext cx="408645" cy="390654"/>
          </a:xfrm>
          <a:prstGeom prst="rect">
            <a:avLst/>
          </a:prstGeom>
        </p:spPr>
      </p:pic>
      <p:sp>
        <p:nvSpPr>
          <p:cNvPr id="7" name="TextBox 6"/>
          <p:cNvSpPr txBox="1"/>
          <p:nvPr/>
        </p:nvSpPr>
        <p:spPr>
          <a:xfrm>
            <a:off x="6639605" y="4405383"/>
            <a:ext cx="1317972" cy="369332"/>
          </a:xfrm>
          <a:prstGeom prst="rect">
            <a:avLst/>
          </a:prstGeom>
          <a:noFill/>
        </p:spPr>
        <p:txBody>
          <a:bodyPr wrap="square" rtlCol="0">
            <a:spAutoFit/>
          </a:bodyPr>
          <a:lstStyle/>
          <a:p>
            <a:r>
              <a:rPr lang="en-US" b="1" dirty="0"/>
              <a:t>Puppet </a:t>
            </a:r>
            <a:endParaRPr lang="en-US" dirty="0"/>
          </a:p>
        </p:txBody>
      </p:sp>
      <p:sp>
        <p:nvSpPr>
          <p:cNvPr id="12" name="TextBox 11"/>
          <p:cNvSpPr txBox="1"/>
          <p:nvPr/>
        </p:nvSpPr>
        <p:spPr>
          <a:xfrm>
            <a:off x="6188884" y="4971221"/>
            <a:ext cx="184731" cy="369332"/>
          </a:xfrm>
          <a:prstGeom prst="rect">
            <a:avLst/>
          </a:prstGeom>
          <a:noFill/>
        </p:spPr>
        <p:txBody>
          <a:bodyPr wrap="none" rtlCol="0">
            <a:spAutoFit/>
          </a:bodyPr>
          <a:lstStyle/>
          <a:p>
            <a:endParaRPr lang="en-US" dirty="0"/>
          </a:p>
        </p:txBody>
      </p:sp>
      <p:sp>
        <p:nvSpPr>
          <p:cNvPr id="22" name="TextBox 21"/>
          <p:cNvSpPr txBox="1"/>
          <p:nvPr/>
        </p:nvSpPr>
        <p:spPr>
          <a:xfrm>
            <a:off x="685800" y="5334000"/>
            <a:ext cx="8082590" cy="615553"/>
          </a:xfrm>
          <a:prstGeom prst="rect">
            <a:avLst/>
          </a:prstGeom>
          <a:noFill/>
        </p:spPr>
        <p:txBody>
          <a:bodyPr wrap="square" rtlCol="0">
            <a:spAutoFit/>
          </a:bodyPr>
          <a:lstStyle/>
          <a:p>
            <a:r>
              <a:rPr lang="en-US" sz="1600" b="1" dirty="0"/>
              <a:t>Strip </a:t>
            </a:r>
            <a:r>
              <a:rPr lang="en-US" sz="1600" b="1" dirty="0" smtClean="0"/>
              <a:t>Designer                              Comics Head	                        Comic Life</a:t>
            </a:r>
          </a:p>
          <a:p>
            <a:endParaRPr lang="en-US" b="1" dirty="0"/>
          </a:p>
        </p:txBody>
      </p:sp>
    </p:spTree>
    <p:extLst>
      <p:ext uri="{BB962C8B-B14F-4D97-AF65-F5344CB8AC3E}">
        <p14:creationId xmlns:p14="http://schemas.microsoft.com/office/powerpoint/2010/main" val="2008652258"/>
      </p:ext>
    </p:extLst>
  </p:cSld>
  <p:clrMapOvr>
    <a:masterClrMapping/>
  </p:clrMapOvr>
  <p:transition spd="slow">
    <p:cov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31B72A-083D-4855-AB14-BBC979FC04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Civic</Template>
  <TotalTime>187</TotalTime>
  <Words>1887</Words>
  <Application>Microsoft Office PowerPoint</Application>
  <PresentationFormat>On-screen Show (4:3)</PresentationFormat>
  <Paragraphs>420</Paragraphs>
  <Slides>46</Slides>
  <Notes>15</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Civic</vt:lpstr>
      <vt:lpstr>Office Theme</vt:lpstr>
      <vt:lpstr>Enriching Your Child at Home</vt:lpstr>
      <vt:lpstr>Introductions &amp; Opening Remarks</vt:lpstr>
      <vt:lpstr>Enrichment through Art &amp; Nature</vt:lpstr>
      <vt:lpstr>Enrichment through Nature </vt:lpstr>
      <vt:lpstr>Enrichment through Nature </vt:lpstr>
      <vt:lpstr> Nature Themed  Literature</vt:lpstr>
      <vt:lpstr>Enrichment Through  Digital Technology</vt:lpstr>
      <vt:lpstr>Coding “Coding is the new literacy. To thrive is tomorrow’s society young people must learn to design, create and express themselves in digital technologies.” – Mitchel Resnick, Professor at MIT</vt:lpstr>
      <vt:lpstr>Enrich Learning With Photos and Video</vt:lpstr>
      <vt:lpstr>Discovery and Exploration Apps</vt:lpstr>
      <vt:lpstr>Language Arts and Literacy Valuable Websites and Apps</vt:lpstr>
      <vt:lpstr>Engineering, Music and Art Valuable Websites</vt:lpstr>
      <vt:lpstr>PowerPoint Presentation</vt:lpstr>
      <vt:lpstr>  What is Curiosity?</vt:lpstr>
      <vt:lpstr>How Can You Foster Curiosity  in your Child?</vt:lpstr>
      <vt:lpstr>Questions that Can Extend/ Sustain Curiosity</vt:lpstr>
      <vt:lpstr>Using a household item: The calendar</vt:lpstr>
      <vt:lpstr>Enriching Activities to Develop  Mathematical Concepts</vt:lpstr>
      <vt:lpstr>   Enrichment through Questioning &amp; Games</vt:lpstr>
      <vt:lpstr>Why Games?</vt:lpstr>
      <vt:lpstr>Games to develop verbal reasoning and language</vt:lpstr>
      <vt:lpstr>Games to develop spatial reasoning</vt:lpstr>
      <vt:lpstr>Games to develop Mathematical Reasoning</vt:lpstr>
      <vt:lpstr>Many of these games come in a variety of versions: </vt:lpstr>
      <vt:lpstr>Not a game, but don’t forget these toys:</vt:lpstr>
      <vt:lpstr>There are so many more games! Find games that your child loves so they’ll want to play them over and over.  </vt:lpstr>
      <vt:lpstr>   Stacey Susinno Weber Science Educator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Eileen Mills Schreiber English Chair/Educator</vt:lpstr>
      <vt:lpstr>Do you have 20 minutes? </vt:lpstr>
      <vt:lpstr>Some “Must Watch” Ted Talks</vt:lpstr>
      <vt:lpstr>iTunes Podcasts</vt:lpstr>
      <vt:lpstr>What Are They Reading?</vt:lpstr>
      <vt:lpstr>Ask Questions that Allow for Deeper, More Critical Thinking</vt:lpstr>
      <vt:lpstr>Evaluative Question Stems </vt:lpstr>
      <vt:lpstr>There is ALWAYS an Opportunity to Effortlessly Engage in Analysis! </vt:lpstr>
      <vt:lpstr>Schreiber has Wonderful Resources</vt:lpstr>
      <vt:lpstr>Mills’ 12th Grade Class</vt:lpstr>
      <vt:lpstr>PowerPoint Presentation</vt:lpstr>
    </vt:vector>
  </TitlesOfParts>
  <Company>Port Washington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Wafa Deeb-Westervelt</dc:creator>
  <cp:lastModifiedBy>Saur Family</cp:lastModifiedBy>
  <cp:revision>99</cp:revision>
  <dcterms:created xsi:type="dcterms:W3CDTF">2015-11-06T14:47:40Z</dcterms:created>
  <dcterms:modified xsi:type="dcterms:W3CDTF">2015-12-03T21:16:19Z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TC018814379991</vt:lpwstr>
  </property>
</Properties>
</file>