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9" r:id="rId2"/>
    <p:sldId id="293" r:id="rId3"/>
    <p:sldId id="295" r:id="rId4"/>
    <p:sldId id="271" r:id="rId5"/>
    <p:sldId id="258" r:id="rId6"/>
    <p:sldId id="285" r:id="rId7"/>
    <p:sldId id="268" r:id="rId8"/>
    <p:sldId id="288" r:id="rId9"/>
    <p:sldId id="286" r:id="rId10"/>
    <p:sldId id="287" r:id="rId11"/>
    <p:sldId id="289" r:id="rId12"/>
    <p:sldId id="290" r:id="rId13"/>
    <p:sldId id="291" r:id="rId14"/>
    <p:sldId id="292" r:id="rId15"/>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4690" autoAdjust="0"/>
  </p:normalViewPr>
  <p:slideViewPr>
    <p:cSldViewPr>
      <p:cViewPr>
        <p:scale>
          <a:sx n="66" d="100"/>
          <a:sy n="66" d="100"/>
        </p:scale>
        <p:origin x="-408"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Fred%20Smith\My%20Documents\NAEP%20NYS%20-%20NYS%20ELA%20&amp;%20Rdg%204%20Dummy-Hypo-Data.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Fred%20Smith\Application%20Data\Microsoft\Templates\NAEP%20NYS%20Rdg%20-%20NYS%20ELA%20Grade%204%20Dummy-Hypo-Data.xlt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Fred%20Smith\My%20Documents\NAEP%20NYS%20-%20NYS%20ELA%20Rdg%20Grade%204%20Data%20Port%20Jeff%2012-14-15.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Documents%20and%20Settings\Fred%20Smith\My%20Documents\Nanette%20Port%20Washington%20Hand%20Out%2012-14-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How Much Do You Weigh?</a:t>
            </a:r>
          </a:p>
        </c:rich>
      </c:tx>
      <c:layout>
        <c:manualLayout>
          <c:xMode val="edge"/>
          <c:yMode val="edge"/>
          <c:x val="0.3113824589173621"/>
          <c:y val="2.4262296439094073E-2"/>
        </c:manualLayout>
      </c:layout>
      <c:overlay val="0"/>
    </c:title>
    <c:autoTitleDeleted val="0"/>
    <c:plotArea>
      <c:layout>
        <c:manualLayout>
          <c:layoutTarget val="inner"/>
          <c:xMode val="edge"/>
          <c:yMode val="edge"/>
          <c:x val="5.2710680395719765E-2"/>
          <c:y val="0.13598595939501512"/>
          <c:w val="0.93117210348706414"/>
          <c:h val="0.77573008366389906"/>
        </c:manualLayout>
      </c:layout>
      <c:lineChart>
        <c:grouping val="standard"/>
        <c:varyColors val="0"/>
        <c:ser>
          <c:idx val="0"/>
          <c:order val="0"/>
          <c:spPr>
            <a:ln w="88900"/>
          </c:spPr>
          <c:marker>
            <c:symbol val="none"/>
          </c:marker>
          <c:cat>
            <c:strRef>
              <c:f>Sheet3!$B$10:$B$15</c:f>
              <c:strCache>
                <c:ptCount val="6"/>
                <c:pt idx="0">
                  <c:v>Week 1</c:v>
                </c:pt>
                <c:pt idx="1">
                  <c:v>Week 2</c:v>
                </c:pt>
                <c:pt idx="2">
                  <c:v>Week 3</c:v>
                </c:pt>
                <c:pt idx="3">
                  <c:v>Week 4</c:v>
                </c:pt>
                <c:pt idx="4">
                  <c:v>Week 5</c:v>
                </c:pt>
                <c:pt idx="5">
                  <c:v>Week 6</c:v>
                </c:pt>
              </c:strCache>
            </c:strRef>
          </c:cat>
          <c:val>
            <c:numRef>
              <c:f>Sheet3!$C$10:$C$15</c:f>
              <c:numCache>
                <c:formatCode>0</c:formatCode>
                <c:ptCount val="6"/>
                <c:pt idx="0">
                  <c:v>96</c:v>
                </c:pt>
                <c:pt idx="1">
                  <c:v>105</c:v>
                </c:pt>
                <c:pt idx="2">
                  <c:v>102</c:v>
                </c:pt>
                <c:pt idx="3">
                  <c:v>115</c:v>
                </c:pt>
                <c:pt idx="4">
                  <c:v>85</c:v>
                </c:pt>
                <c:pt idx="5">
                  <c:v>45</c:v>
                </c:pt>
              </c:numCache>
            </c:numRef>
          </c:val>
          <c:smooth val="0"/>
        </c:ser>
        <c:dLbls>
          <c:showLegendKey val="0"/>
          <c:showVal val="0"/>
          <c:showCatName val="0"/>
          <c:showSerName val="0"/>
          <c:showPercent val="0"/>
          <c:showBubbleSize val="0"/>
        </c:dLbls>
        <c:marker val="1"/>
        <c:smooth val="0"/>
        <c:axId val="117404032"/>
        <c:axId val="117405568"/>
      </c:lineChart>
      <c:catAx>
        <c:axId val="117404032"/>
        <c:scaling>
          <c:orientation val="minMax"/>
        </c:scaling>
        <c:delete val="0"/>
        <c:axPos val="b"/>
        <c:majorTickMark val="out"/>
        <c:minorTickMark val="none"/>
        <c:tickLblPos val="nextTo"/>
        <c:crossAx val="117405568"/>
        <c:crosses val="autoZero"/>
        <c:auto val="1"/>
        <c:lblAlgn val="ctr"/>
        <c:lblOffset val="100"/>
        <c:noMultiLvlLbl val="0"/>
      </c:catAx>
      <c:valAx>
        <c:axId val="117405568"/>
        <c:scaling>
          <c:orientation val="minMax"/>
          <c:max val="120"/>
          <c:min val="40"/>
        </c:scaling>
        <c:delete val="1"/>
        <c:axPos val="l"/>
        <c:majorGridlines/>
        <c:title>
          <c:tx>
            <c:rich>
              <a:bodyPr rot="-5400000" vert="horz"/>
              <a:lstStyle/>
              <a:p>
                <a:pPr>
                  <a:defRPr sz="1800"/>
                </a:pPr>
                <a:r>
                  <a:rPr lang="en-US" sz="1800"/>
                  <a:t>Unit</a:t>
                </a:r>
                <a:r>
                  <a:rPr lang="en-US" sz="1800" baseline="0"/>
                  <a:t>  of  Measurement</a:t>
                </a:r>
                <a:endParaRPr lang="en-US" sz="1800"/>
              </a:p>
            </c:rich>
          </c:tx>
          <c:layout>
            <c:manualLayout>
              <c:xMode val="edge"/>
              <c:yMode val="edge"/>
              <c:x val="1.4660723724895098E-2"/>
              <c:y val="0.34159068646219581"/>
            </c:manualLayout>
          </c:layout>
          <c:overlay val="0"/>
        </c:title>
        <c:numFmt formatCode="@" sourceLinked="0"/>
        <c:majorTickMark val="out"/>
        <c:minorTickMark val="none"/>
        <c:tickLblPos val="nextTo"/>
        <c:crossAx val="117404032"/>
        <c:crosses val="autoZero"/>
        <c:crossBetween val="between"/>
      </c:valAx>
    </c:plotArea>
    <c:plotVisOnly val="1"/>
    <c:dispBlanksAs val="gap"/>
    <c:showDLblsOverMax val="0"/>
  </c:chart>
  <c:txPr>
    <a:bodyPr/>
    <a:lstStyle/>
    <a:p>
      <a:pPr>
        <a:defRPr sz="1200"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a:pPr>
            <a:r>
              <a:rPr lang="en-US" sz="1600" dirty="0"/>
              <a:t> The</a:t>
            </a:r>
            <a:r>
              <a:rPr lang="en-US" sz="1600" baseline="0" dirty="0"/>
              <a:t> </a:t>
            </a:r>
            <a:r>
              <a:rPr lang="en-US" sz="1600" dirty="0"/>
              <a:t>Number of Books Taken Out of the </a:t>
            </a:r>
          </a:p>
          <a:p>
            <a:pPr>
              <a:defRPr sz="1600"/>
            </a:pPr>
            <a:r>
              <a:rPr lang="en-US" sz="1600" dirty="0" smtClean="0"/>
              <a:t>Guggenheim School</a:t>
            </a:r>
            <a:r>
              <a:rPr lang="en-US" sz="1600" baseline="0" dirty="0" smtClean="0"/>
              <a:t> </a:t>
            </a:r>
            <a:r>
              <a:rPr lang="en-US" sz="1600" baseline="0" dirty="0"/>
              <a:t>Library by </a:t>
            </a:r>
            <a:r>
              <a:rPr lang="en-US" sz="1600" baseline="0" dirty="0" smtClean="0"/>
              <a:t>4th Graders </a:t>
            </a:r>
            <a:endParaRPr lang="en-US" sz="1600" baseline="0" dirty="0"/>
          </a:p>
        </c:rich>
      </c:tx>
      <c:layout>
        <c:manualLayout>
          <c:xMode val="edge"/>
          <c:yMode val="edge"/>
          <c:x val="0.26156358206413638"/>
          <c:y val="2.8296583955749861E-2"/>
        </c:manualLayout>
      </c:layout>
      <c:overlay val="1"/>
    </c:title>
    <c:autoTitleDeleted val="0"/>
    <c:plotArea>
      <c:layout>
        <c:manualLayout>
          <c:layoutTarget val="inner"/>
          <c:xMode val="edge"/>
          <c:yMode val="edge"/>
          <c:x val="0.14034276484670186"/>
          <c:y val="0.14408186117431238"/>
          <c:w val="0.79086604589083564"/>
          <c:h val="0.76218539610348157"/>
        </c:manualLayout>
      </c:layout>
      <c:lineChart>
        <c:grouping val="standard"/>
        <c:varyColors val="0"/>
        <c:ser>
          <c:idx val="0"/>
          <c:order val="0"/>
          <c:tx>
            <c:v>As Reported by Students</c:v>
          </c:tx>
          <c:spPr>
            <a:ln w="63500">
              <a:solidFill>
                <a:schemeClr val="accent1"/>
              </a:solidFill>
            </a:ln>
          </c:spPr>
          <c:marker>
            <c:symbol val="none"/>
          </c:marker>
          <c:dLbls>
            <c:dLbl>
              <c:idx val="0"/>
              <c:layout>
                <c:manualLayout>
                  <c:x val="-5.1246617499755544E-2"/>
                  <c:y val="1.3648337754091806E-3"/>
                </c:manualLayout>
              </c:layout>
              <c:dLblPos val="r"/>
              <c:showLegendKey val="0"/>
              <c:showVal val="1"/>
              <c:showCatName val="0"/>
              <c:showSerName val="0"/>
              <c:showPercent val="0"/>
              <c:showBubbleSize val="0"/>
            </c:dLbl>
            <c:dLbl>
              <c:idx val="1"/>
              <c:layout>
                <c:manualLayout>
                  <c:x val="-2.925553191241291E-2"/>
                  <c:y val="-1.6831888553911413E-2"/>
                </c:manualLayout>
              </c:layout>
              <c:dLblPos val="r"/>
              <c:showLegendKey val="0"/>
              <c:showVal val="1"/>
              <c:showCatName val="0"/>
              <c:showSerName val="0"/>
              <c:showPercent val="0"/>
              <c:showBubbleSize val="0"/>
            </c:dLbl>
            <c:dLbl>
              <c:idx val="2"/>
              <c:layout>
                <c:manualLayout>
                  <c:x val="-2.7789459539923456E-2"/>
                  <c:y val="-1.6831888553911413E-2"/>
                </c:manualLayout>
              </c:layout>
              <c:dLblPos val="r"/>
              <c:showLegendKey val="0"/>
              <c:showVal val="1"/>
              <c:showCatName val="0"/>
              <c:showSerName val="0"/>
              <c:showPercent val="0"/>
              <c:showBubbleSize val="0"/>
            </c:dLbl>
            <c:dLbl>
              <c:idx val="3"/>
              <c:layout>
                <c:manualLayout>
                  <c:x val="-2.6323387167433893E-2"/>
                  <c:y val="-1.8853746590502585E-2"/>
                </c:manualLayout>
              </c:layout>
              <c:dLblPos val="r"/>
              <c:showLegendKey val="0"/>
              <c:showVal val="1"/>
              <c:showCatName val="0"/>
              <c:showSerName val="0"/>
              <c:showPercent val="0"/>
              <c:showBubbleSize val="0"/>
            </c:dLbl>
            <c:dLbl>
              <c:idx val="4"/>
              <c:layout>
                <c:manualLayout>
                  <c:x val="-1.8993025304986342E-2"/>
                  <c:y val="-2.0875604627093758E-2"/>
                </c:manualLayout>
              </c:layout>
              <c:dLblPos val="r"/>
              <c:showLegendKey val="0"/>
              <c:showVal val="1"/>
              <c:showCatName val="0"/>
              <c:showSerName val="0"/>
              <c:showPercent val="0"/>
              <c:showBubbleSize val="0"/>
            </c:dLbl>
            <c:dLbl>
              <c:idx val="5"/>
              <c:layout>
                <c:manualLayout>
                  <c:x val="-8.7305186975597752E-3"/>
                  <c:y val="-2.0875604627093831E-2"/>
                </c:manualLayout>
              </c:layout>
              <c:dLblPos val="r"/>
              <c:showLegendKey val="0"/>
              <c:showVal val="1"/>
              <c:showCatName val="0"/>
              <c:showSerName val="0"/>
              <c:showPercent val="0"/>
              <c:showBubbleSize val="0"/>
            </c:dLbl>
            <c:txPr>
              <a:bodyPr/>
              <a:lstStyle/>
              <a:p>
                <a:pPr>
                  <a:defRPr sz="1200" b="1" baseline="0">
                    <a:solidFill>
                      <a:schemeClr val="tx2">
                        <a:lumMod val="60000"/>
                        <a:lumOff val="40000"/>
                      </a:schemeClr>
                    </a:solidFill>
                  </a:defRPr>
                </a:pPr>
                <a:endParaRPr lang="en-US"/>
              </a:p>
            </c:txPr>
            <c:dLblPos val="t"/>
            <c:showLegendKey val="0"/>
            <c:showVal val="1"/>
            <c:showCatName val="0"/>
            <c:showSerName val="0"/>
            <c:showPercent val="0"/>
            <c:showBubbleSize val="0"/>
            <c:showLeaderLines val="0"/>
          </c:dLbls>
          <c:cat>
            <c:numRef>
              <c:f>Sheet3!$G$22:$G$27</c:f>
              <c:numCache>
                <c:formatCode>General</c:formatCode>
                <c:ptCount val="6"/>
                <c:pt idx="0">
                  <c:v>2008</c:v>
                </c:pt>
                <c:pt idx="1">
                  <c:v>2009</c:v>
                </c:pt>
                <c:pt idx="2">
                  <c:v>2010</c:v>
                </c:pt>
                <c:pt idx="3">
                  <c:v>2011</c:v>
                </c:pt>
                <c:pt idx="4">
                  <c:v>2012</c:v>
                </c:pt>
                <c:pt idx="5">
                  <c:v>2013</c:v>
                </c:pt>
              </c:numCache>
            </c:numRef>
          </c:cat>
          <c:val>
            <c:numRef>
              <c:f>Sheet3!$I$33:$I$38</c:f>
              <c:numCache>
                <c:formatCode>0</c:formatCode>
                <c:ptCount val="6"/>
                <c:pt idx="0">
                  <c:v>64</c:v>
                </c:pt>
                <c:pt idx="1">
                  <c:v>70</c:v>
                </c:pt>
                <c:pt idx="2">
                  <c:v>68</c:v>
                </c:pt>
                <c:pt idx="3">
                  <c:v>77</c:v>
                </c:pt>
                <c:pt idx="4">
                  <c:v>57</c:v>
                </c:pt>
                <c:pt idx="5">
                  <c:v>30</c:v>
                </c:pt>
              </c:numCache>
            </c:numRef>
          </c:val>
          <c:smooth val="0"/>
        </c:ser>
        <c:ser>
          <c:idx val="1"/>
          <c:order val="1"/>
          <c:tx>
            <c:v>Library Computer Records</c:v>
          </c:tx>
          <c:spPr>
            <a:ln w="63500"/>
          </c:spPr>
          <c:marker>
            <c:symbol val="none"/>
          </c:marker>
          <c:dLbls>
            <c:dLbl>
              <c:idx val="0"/>
              <c:layout>
                <c:manualLayout>
                  <c:x val="-5.2712689872245054E-2"/>
                  <c:y val="-1.4810030517320164E-2"/>
                </c:manualLayout>
              </c:layout>
              <c:dLblPos val="r"/>
              <c:showLegendKey val="0"/>
              <c:showVal val="1"/>
              <c:showCatName val="0"/>
              <c:showSerName val="0"/>
              <c:showPercent val="0"/>
              <c:showBubbleSize val="0"/>
            </c:dLbl>
            <c:dLbl>
              <c:idx val="1"/>
              <c:layout>
                <c:manualLayout>
                  <c:x val="-2.77894595399234E-2"/>
                  <c:y val="-1.4810030517320239E-2"/>
                </c:manualLayout>
              </c:layout>
              <c:dLblPos val="r"/>
              <c:showLegendKey val="0"/>
              <c:showVal val="1"/>
              <c:showCatName val="0"/>
              <c:showSerName val="0"/>
              <c:showPercent val="0"/>
              <c:showBubbleSize val="0"/>
            </c:dLbl>
            <c:dLbl>
              <c:idx val="2"/>
              <c:layout>
                <c:manualLayout>
                  <c:x val="-2.7789459539923456E-2"/>
                  <c:y val="-2.0875604627093758E-2"/>
                </c:manualLayout>
              </c:layout>
              <c:dLblPos val="r"/>
              <c:showLegendKey val="0"/>
              <c:showVal val="1"/>
              <c:showCatName val="0"/>
              <c:showSerName val="0"/>
              <c:showPercent val="0"/>
              <c:showBubbleSize val="0"/>
            </c:dLbl>
            <c:dLbl>
              <c:idx val="3"/>
              <c:layout>
                <c:manualLayout>
                  <c:x val="-2.925553191241291E-2"/>
                  <c:y val="-2.289746266368493E-2"/>
                </c:manualLayout>
              </c:layout>
              <c:dLblPos val="r"/>
              <c:showLegendKey val="0"/>
              <c:showVal val="1"/>
              <c:showCatName val="0"/>
              <c:showSerName val="0"/>
              <c:showPercent val="0"/>
              <c:showBubbleSize val="0"/>
            </c:dLbl>
            <c:dLbl>
              <c:idx val="4"/>
              <c:layout>
                <c:manualLayout>
                  <c:x val="-2.77894595399234E-2"/>
                  <c:y val="-2.289746266368493E-2"/>
                </c:manualLayout>
              </c:layout>
              <c:dLblPos val="r"/>
              <c:showLegendKey val="0"/>
              <c:showVal val="1"/>
              <c:showCatName val="0"/>
              <c:showSerName val="0"/>
              <c:showPercent val="0"/>
              <c:showBubbleSize val="0"/>
            </c:dLbl>
            <c:dLbl>
              <c:idx val="5"/>
              <c:layout>
                <c:manualLayout>
                  <c:x val="-2.77894595399234E-2"/>
                  <c:y val="-2.0875604627093758E-2"/>
                </c:manualLayout>
              </c:layout>
              <c:dLblPos val="r"/>
              <c:showLegendKey val="0"/>
              <c:showVal val="1"/>
              <c:showCatName val="0"/>
              <c:showSerName val="0"/>
              <c:showPercent val="0"/>
              <c:showBubbleSize val="0"/>
            </c:dLbl>
            <c:txPr>
              <a:bodyPr/>
              <a:lstStyle/>
              <a:p>
                <a:pPr>
                  <a:defRPr sz="1200" b="1" baseline="0">
                    <a:solidFill>
                      <a:srgbClr val="C00000"/>
                    </a:solidFill>
                  </a:defRPr>
                </a:pPr>
                <a:endParaRPr lang="en-US"/>
              </a:p>
            </c:txPr>
            <c:dLblPos val="t"/>
            <c:showLegendKey val="0"/>
            <c:showVal val="1"/>
            <c:showCatName val="0"/>
            <c:showSerName val="0"/>
            <c:showPercent val="0"/>
            <c:showBubbleSize val="0"/>
            <c:showLeaderLines val="0"/>
          </c:dLbls>
          <c:cat>
            <c:numRef>
              <c:f>Sheet3!$G$22:$G$27</c:f>
              <c:numCache>
                <c:formatCode>General</c:formatCode>
                <c:ptCount val="6"/>
                <c:pt idx="0">
                  <c:v>2008</c:v>
                </c:pt>
                <c:pt idx="1">
                  <c:v>2009</c:v>
                </c:pt>
                <c:pt idx="2">
                  <c:v>2010</c:v>
                </c:pt>
                <c:pt idx="3">
                  <c:v>2011</c:v>
                </c:pt>
                <c:pt idx="4">
                  <c:v>2012</c:v>
                </c:pt>
                <c:pt idx="5">
                  <c:v>2013</c:v>
                </c:pt>
              </c:numCache>
            </c:numRef>
          </c:cat>
          <c:val>
            <c:numRef>
              <c:f>Sheet3!$H$33:$H$38</c:f>
              <c:numCache>
                <c:formatCode>0</c:formatCode>
                <c:ptCount val="6"/>
                <c:pt idx="0">
                  <c:v>34</c:v>
                </c:pt>
                <c:pt idx="1">
                  <c:v>33</c:v>
                </c:pt>
                <c:pt idx="2">
                  <c:v>36</c:v>
                </c:pt>
                <c:pt idx="3">
                  <c:v>36</c:v>
                </c:pt>
                <c:pt idx="4">
                  <c:v>35</c:v>
                </c:pt>
                <c:pt idx="5">
                  <c:v>37</c:v>
                </c:pt>
              </c:numCache>
            </c:numRef>
          </c:val>
          <c:smooth val="0"/>
        </c:ser>
        <c:dLbls>
          <c:dLblPos val="t"/>
          <c:showLegendKey val="0"/>
          <c:showVal val="1"/>
          <c:showCatName val="0"/>
          <c:showSerName val="0"/>
          <c:showPercent val="0"/>
          <c:showBubbleSize val="0"/>
        </c:dLbls>
        <c:marker val="1"/>
        <c:smooth val="0"/>
        <c:axId val="136458624"/>
        <c:axId val="136460544"/>
      </c:lineChart>
      <c:catAx>
        <c:axId val="136458624"/>
        <c:scaling>
          <c:orientation val="minMax"/>
        </c:scaling>
        <c:delete val="0"/>
        <c:axPos val="b"/>
        <c:title>
          <c:tx>
            <c:rich>
              <a:bodyPr/>
              <a:lstStyle/>
              <a:p>
                <a:pPr>
                  <a:defRPr sz="1400"/>
                </a:pPr>
                <a:r>
                  <a:rPr lang="en-US" sz="1400" b="1" dirty="0"/>
                  <a:t>YEAR</a:t>
                </a:r>
              </a:p>
            </c:rich>
          </c:tx>
          <c:layout>
            <c:manualLayout>
              <c:xMode val="edge"/>
              <c:yMode val="edge"/>
              <c:x val="0.45495324622883676"/>
              <c:y val="0.95433912667119336"/>
            </c:manualLayout>
          </c:layout>
          <c:overlay val="0"/>
        </c:title>
        <c:numFmt formatCode="General" sourceLinked="1"/>
        <c:majorTickMark val="out"/>
        <c:minorTickMark val="none"/>
        <c:tickLblPos val="nextTo"/>
        <c:txPr>
          <a:bodyPr/>
          <a:lstStyle/>
          <a:p>
            <a:pPr>
              <a:defRPr sz="1200" b="1"/>
            </a:pPr>
            <a:endParaRPr lang="en-US"/>
          </a:p>
        </c:txPr>
        <c:crossAx val="136460544"/>
        <c:crosses val="autoZero"/>
        <c:auto val="1"/>
        <c:lblAlgn val="ctr"/>
        <c:lblOffset val="100"/>
        <c:noMultiLvlLbl val="0"/>
      </c:catAx>
      <c:valAx>
        <c:axId val="136460544"/>
        <c:scaling>
          <c:orientation val="minMax"/>
          <c:max val="90"/>
          <c:min val="0"/>
        </c:scaling>
        <c:delete val="0"/>
        <c:axPos val="l"/>
        <c:majorGridlines/>
        <c:title>
          <c:tx>
            <c:rich>
              <a:bodyPr/>
              <a:lstStyle/>
              <a:p>
                <a:pPr>
                  <a:defRPr/>
                </a:pPr>
                <a:r>
                  <a:rPr lang="en-US" sz="1400" baseline="0" dirty="0"/>
                  <a:t>Average Number of Books Taken Out</a:t>
                </a:r>
                <a:endParaRPr lang="en-US" sz="1400" dirty="0"/>
              </a:p>
            </c:rich>
          </c:tx>
          <c:layout>
            <c:manualLayout>
              <c:xMode val="edge"/>
              <c:yMode val="edge"/>
              <c:x val="6.0176631767182943E-2"/>
              <c:y val="0.24034847383865215"/>
            </c:manualLayout>
          </c:layout>
          <c:overlay val="0"/>
        </c:title>
        <c:numFmt formatCode="#,##0" sourceLinked="0"/>
        <c:majorTickMark val="out"/>
        <c:minorTickMark val="none"/>
        <c:tickLblPos val="nextTo"/>
        <c:txPr>
          <a:bodyPr/>
          <a:lstStyle/>
          <a:p>
            <a:pPr>
              <a:defRPr sz="1200" b="1"/>
            </a:pPr>
            <a:endParaRPr lang="en-US"/>
          </a:p>
        </c:txPr>
        <c:crossAx val="136458624"/>
        <c:crosses val="autoZero"/>
        <c:crossBetween val="between"/>
        <c:majorUnit val="10"/>
      </c:valAx>
    </c:plotArea>
    <c:legend>
      <c:legendPos val="r"/>
      <c:layout>
        <c:manualLayout>
          <c:xMode val="edge"/>
          <c:yMode val="edge"/>
          <c:x val="0.68816590233913066"/>
          <c:y val="0.23500653189909507"/>
          <c:w val="0.24587303510138156"/>
          <c:h val="0.11566599560834018"/>
        </c:manualLayout>
      </c:layout>
      <c:overlay val="0"/>
      <c:txPr>
        <a:bodyPr/>
        <a:lstStyle/>
        <a:p>
          <a:pPr>
            <a:defRPr sz="1200" b="1"/>
          </a:pPr>
          <a:endParaRPr lang="en-US"/>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500" baseline="0"/>
              <a:t>Grade 4 Percentage of New York State Students Deemed Proficient on the</a:t>
            </a:r>
          </a:p>
          <a:p>
            <a:pPr>
              <a:defRPr sz="1600"/>
            </a:pPr>
            <a:r>
              <a:rPr lang="en-US" sz="1500" baseline="0"/>
              <a:t>NYS English Language Arts Exam Compared to the NAEP Reading Assessmen</a:t>
            </a:r>
            <a:r>
              <a:rPr lang="en-US" sz="1600"/>
              <a:t>t</a:t>
            </a:r>
          </a:p>
        </c:rich>
      </c:tx>
      <c:layout>
        <c:manualLayout>
          <c:xMode val="edge"/>
          <c:yMode val="edge"/>
          <c:x val="0.13112503244786711"/>
          <c:y val="0"/>
        </c:manualLayout>
      </c:layout>
      <c:overlay val="1"/>
    </c:title>
    <c:autoTitleDeleted val="0"/>
    <c:plotArea>
      <c:layout>
        <c:manualLayout>
          <c:layoutTarget val="inner"/>
          <c:xMode val="edge"/>
          <c:yMode val="edge"/>
          <c:x val="0.10957353407747109"/>
          <c:y val="7.5470634249387505E-2"/>
          <c:w val="0.80112243661849958"/>
          <c:h val="0.76218539610348157"/>
        </c:manualLayout>
      </c:layout>
      <c:lineChart>
        <c:grouping val="standard"/>
        <c:varyColors val="0"/>
        <c:ser>
          <c:idx val="1"/>
          <c:order val="0"/>
          <c:tx>
            <c:v>New York State ELA</c:v>
          </c:tx>
          <c:spPr>
            <a:ln w="63500">
              <a:solidFill>
                <a:srgbClr val="0070C0"/>
              </a:solidFill>
            </a:ln>
          </c:spPr>
          <c:marker>
            <c:symbol val="none"/>
          </c:marker>
          <c:dLbls>
            <c:dLbl>
              <c:idx val="0"/>
              <c:layout>
                <c:manualLayout>
                  <c:x val="-3.2168555853595224E-2"/>
                  <c:y val="1.1447381482760949E-2"/>
                </c:manualLayout>
              </c:layout>
              <c:dLblPos val="r"/>
              <c:showLegendKey val="0"/>
              <c:showVal val="1"/>
              <c:showCatName val="0"/>
              <c:showSerName val="0"/>
              <c:showPercent val="0"/>
              <c:showBubbleSize val="0"/>
            </c:dLbl>
            <c:dLbl>
              <c:idx val="1"/>
              <c:layout>
                <c:manualLayout>
                  <c:x val="-4.0959764644804011E-2"/>
                  <c:y val="-6.7069301662556931E-3"/>
                </c:manualLayout>
              </c:layout>
              <c:dLblPos val="r"/>
              <c:showLegendKey val="0"/>
              <c:showVal val="1"/>
              <c:showCatName val="0"/>
              <c:showSerName val="0"/>
              <c:showPercent val="0"/>
              <c:showBubbleSize val="0"/>
            </c:dLbl>
            <c:dLbl>
              <c:idx val="2"/>
              <c:layout>
                <c:manualLayout>
                  <c:x val="-8.7253324103717805E-3"/>
                  <c:y val="-8.7243935657815852E-3"/>
                </c:manualLayout>
              </c:layout>
              <c:dLblPos val="r"/>
              <c:showLegendKey val="0"/>
              <c:showVal val="1"/>
              <c:showCatName val="0"/>
              <c:showSerName val="0"/>
              <c:showPercent val="0"/>
              <c:showBubbleSize val="0"/>
            </c:dLbl>
            <c:dLbl>
              <c:idx val="3"/>
              <c:layout>
                <c:manualLayout>
                  <c:x val="-1.3120936805976176E-2"/>
                  <c:y val="-1.6792658860153829E-2"/>
                </c:manualLayout>
              </c:layout>
              <c:dLblPos val="r"/>
              <c:showLegendKey val="0"/>
              <c:showVal val="1"/>
              <c:showCatName val="0"/>
              <c:showSerName val="0"/>
              <c:showPercent val="0"/>
              <c:showBubbleSize val="0"/>
            </c:dLbl>
            <c:dLbl>
              <c:idx val="4"/>
              <c:layout>
                <c:manualLayout>
                  <c:x val="-2.7772951457990882E-2"/>
                  <c:y val="-1.2758367382594574E-2"/>
                </c:manualLayout>
              </c:layout>
              <c:dLblPos val="r"/>
              <c:showLegendKey val="0"/>
              <c:showVal val="1"/>
              <c:showCatName val="0"/>
              <c:showSerName val="0"/>
              <c:showPercent val="0"/>
              <c:showBubbleSize val="0"/>
            </c:dLbl>
            <c:dLbl>
              <c:idx val="5"/>
              <c:layout>
                <c:manualLayout>
                  <c:x val="-2.8645265495659197E-3"/>
                  <c:y val="5.3959442664220682E-3"/>
                </c:manualLayout>
              </c:layout>
              <c:dLblPos val="r"/>
              <c:showLegendKey val="0"/>
              <c:showVal val="1"/>
              <c:showCatName val="0"/>
              <c:showSerName val="0"/>
              <c:showPercent val="0"/>
              <c:showBubbleSize val="0"/>
            </c:dLbl>
            <c:dLbl>
              <c:idx val="6"/>
              <c:layout>
                <c:manualLayout>
                  <c:x val="-7.2601309451703153E-3"/>
                  <c:y val="9.4302357439813213E-3"/>
                </c:manualLayout>
              </c:layout>
              <c:dLblPos val="r"/>
              <c:showLegendKey val="0"/>
              <c:showVal val="1"/>
              <c:showCatName val="0"/>
              <c:showSerName val="0"/>
              <c:showPercent val="0"/>
              <c:showBubbleSize val="0"/>
            </c:dLbl>
            <c:dLbl>
              <c:idx val="7"/>
              <c:layout>
                <c:manualLayout>
                  <c:x val="-2.7772951457990826E-2"/>
                  <c:y val="-8.7240759050353205E-3"/>
                </c:manualLayout>
              </c:layout>
              <c:dLblPos val="r"/>
              <c:showLegendKey val="0"/>
              <c:showVal val="1"/>
              <c:showCatName val="0"/>
              <c:showSerName val="0"/>
              <c:showPercent val="0"/>
              <c:showBubbleSize val="0"/>
            </c:dLbl>
            <c:dLbl>
              <c:idx val="8"/>
              <c:layout>
                <c:manualLayout>
                  <c:x val="-2.1912145597184862E-2"/>
                  <c:y val="1.7498818699099829E-2"/>
                </c:manualLayout>
              </c:layout>
              <c:dLblPos val="r"/>
              <c:showLegendKey val="0"/>
              <c:showVal val="1"/>
              <c:showCatName val="0"/>
              <c:showSerName val="0"/>
              <c:showPercent val="0"/>
              <c:showBubbleSize val="0"/>
            </c:dLbl>
            <c:spPr>
              <a:noFill/>
            </c:spPr>
            <c:txPr>
              <a:bodyPr/>
              <a:lstStyle/>
              <a:p>
                <a:pPr>
                  <a:defRPr sz="1200" b="1">
                    <a:solidFill>
                      <a:srgbClr val="0070C0"/>
                    </a:solidFill>
                  </a:defRPr>
                </a:pPr>
                <a:endParaRPr lang="en-US"/>
              </a:p>
            </c:txPr>
            <c:dLblPos val="t"/>
            <c:showLegendKey val="0"/>
            <c:showVal val="1"/>
            <c:showCatName val="0"/>
            <c:showSerName val="0"/>
            <c:showPercent val="0"/>
            <c:showBubbleSize val="0"/>
            <c:showLeaderLines val="0"/>
          </c:dLbls>
          <c:cat>
            <c:numRef>
              <c:f>Sheet3!$G$22:$G$30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Sheet3!$H$22:$H$30</c:f>
              <c:numCache>
                <c:formatCode>0%</c:formatCode>
                <c:ptCount val="9"/>
                <c:pt idx="0">
                  <c:v>0.68</c:v>
                </c:pt>
                <c:pt idx="1">
                  <c:v>0.71</c:v>
                </c:pt>
                <c:pt idx="2">
                  <c:v>0.76900000000000002</c:v>
                </c:pt>
                <c:pt idx="3">
                  <c:v>0.56699999999999995</c:v>
                </c:pt>
                <c:pt idx="4">
                  <c:v>0.56699999999999995</c:v>
                </c:pt>
                <c:pt idx="5">
                  <c:v>0.59399999999999997</c:v>
                </c:pt>
                <c:pt idx="6">
                  <c:v>0.30199999999999999</c:v>
                </c:pt>
                <c:pt idx="7">
                  <c:v>0.33200000000000002</c:v>
                </c:pt>
                <c:pt idx="8">
                  <c:v>0.32600000000000001</c:v>
                </c:pt>
              </c:numCache>
            </c:numRef>
          </c:val>
          <c:smooth val="0"/>
        </c:ser>
        <c:ser>
          <c:idx val="0"/>
          <c:order val="1"/>
          <c:tx>
            <c:v>NAEP NYS</c:v>
          </c:tx>
          <c:spPr>
            <a:ln w="63500">
              <a:solidFill>
                <a:srgbClr val="C00000"/>
              </a:solidFill>
            </a:ln>
          </c:spPr>
          <c:marker>
            <c:symbol val="none"/>
          </c:marker>
          <c:dLbls>
            <c:dLbl>
              <c:idx val="0"/>
              <c:layout>
                <c:manualLayout>
                  <c:x val="-2.9268610654437425E-2"/>
                  <c:y val="1.1450558090223594E-2"/>
                </c:manualLayout>
              </c:layout>
              <c:dLblPos val="r"/>
              <c:showLegendKey val="0"/>
              <c:showVal val="1"/>
              <c:showCatName val="0"/>
              <c:showSerName val="0"/>
              <c:showPercent val="0"/>
              <c:showBubbleSize val="0"/>
            </c:dLbl>
            <c:dLbl>
              <c:idx val="1"/>
              <c:delete val="1"/>
            </c:dLbl>
            <c:dLbl>
              <c:idx val="2"/>
              <c:layout>
                <c:manualLayout>
                  <c:x val="-4.3462259525251651E-3"/>
                  <c:y val="1.1408150380597282E-2"/>
                </c:manualLayout>
              </c:layout>
              <c:dLblPos val="r"/>
              <c:showLegendKey val="0"/>
              <c:showVal val="1"/>
              <c:showCatName val="0"/>
              <c:showSerName val="0"/>
              <c:showPercent val="0"/>
              <c:showBubbleSize val="0"/>
            </c:dLbl>
            <c:dLbl>
              <c:idx val="3"/>
              <c:delete val="1"/>
            </c:dLbl>
            <c:dLbl>
              <c:idx val="4"/>
              <c:layout>
                <c:manualLayout>
                  <c:x val="-1.8993164315998963E-2"/>
                  <c:y val="1.5433070866141733E-2"/>
                </c:manualLayout>
              </c:layout>
              <c:dLblPos val="r"/>
              <c:showLegendKey val="0"/>
              <c:showVal val="1"/>
              <c:showCatName val="0"/>
              <c:showSerName val="0"/>
              <c:showPercent val="0"/>
              <c:showBubbleSize val="0"/>
            </c:dLbl>
            <c:dLbl>
              <c:idx val="5"/>
              <c:delete val="1"/>
            </c:dLbl>
            <c:dLbl>
              <c:idx val="6"/>
              <c:layout>
                <c:manualLayout>
                  <c:x val="-1.0190533875573246E-2"/>
                  <c:y val="1.5481672960320202E-2"/>
                </c:manualLayout>
              </c:layout>
              <c:dLblPos val="r"/>
              <c:showLegendKey val="0"/>
              <c:showVal val="1"/>
              <c:showCatName val="0"/>
              <c:showSerName val="0"/>
              <c:showPercent val="0"/>
              <c:showBubbleSize val="0"/>
            </c:dLbl>
            <c:dLbl>
              <c:idx val="7"/>
              <c:delete val="1"/>
            </c:dLbl>
            <c:dLbl>
              <c:idx val="8"/>
              <c:layout>
                <c:manualLayout>
                  <c:x val="-1.8981742666781931E-2"/>
                  <c:y val="1.3464527221540575E-2"/>
                </c:manualLayout>
              </c:layout>
              <c:tx>
                <c:rich>
                  <a:bodyPr/>
                  <a:lstStyle/>
                  <a:p>
                    <a:r>
                      <a:rPr lang="en-US"/>
                      <a:t>36%*</a:t>
                    </a:r>
                  </a:p>
                </c:rich>
              </c:tx>
              <c:dLblPos val="r"/>
              <c:showLegendKey val="0"/>
              <c:showVal val="1"/>
              <c:showCatName val="0"/>
              <c:showSerName val="0"/>
              <c:showPercent val="0"/>
              <c:showBubbleSize val="0"/>
            </c:dLbl>
            <c:txPr>
              <a:bodyPr/>
              <a:lstStyle/>
              <a:p>
                <a:pPr>
                  <a:defRPr sz="1200" b="1" baseline="0">
                    <a:solidFill>
                      <a:srgbClr val="C00000"/>
                    </a:solidFill>
                  </a:defRPr>
                </a:pPr>
                <a:endParaRPr lang="en-US"/>
              </a:p>
            </c:txPr>
            <c:dLblPos val="t"/>
            <c:showLegendKey val="0"/>
            <c:showVal val="1"/>
            <c:showCatName val="0"/>
            <c:showSerName val="0"/>
            <c:showPercent val="0"/>
            <c:showBubbleSize val="0"/>
            <c:showLeaderLines val="0"/>
          </c:dLbls>
          <c:cat>
            <c:numRef>
              <c:f>Sheet3!$G$22:$G$30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Sheet3!$J$22:$J$30</c:f>
              <c:numCache>
                <c:formatCode>0%</c:formatCode>
                <c:ptCount val="9"/>
                <c:pt idx="0">
                  <c:v>0.36</c:v>
                </c:pt>
                <c:pt idx="1">
                  <c:v>0.36</c:v>
                </c:pt>
                <c:pt idx="2">
                  <c:v>0.36</c:v>
                </c:pt>
                <c:pt idx="3">
                  <c:v>0.35499999999999998</c:v>
                </c:pt>
                <c:pt idx="4">
                  <c:v>0.35</c:v>
                </c:pt>
                <c:pt idx="5">
                  <c:v>0.36</c:v>
                </c:pt>
                <c:pt idx="6">
                  <c:v>0.37</c:v>
                </c:pt>
                <c:pt idx="7">
                  <c:v>0.36499999999999999</c:v>
                </c:pt>
                <c:pt idx="8">
                  <c:v>0.36</c:v>
                </c:pt>
              </c:numCache>
            </c:numRef>
          </c:val>
          <c:smooth val="0"/>
        </c:ser>
        <c:dLbls>
          <c:dLblPos val="t"/>
          <c:showLegendKey val="0"/>
          <c:showVal val="1"/>
          <c:showCatName val="0"/>
          <c:showSerName val="0"/>
          <c:showPercent val="0"/>
          <c:showBubbleSize val="0"/>
        </c:dLbls>
        <c:marker val="1"/>
        <c:smooth val="0"/>
        <c:axId val="134964352"/>
        <c:axId val="134965888"/>
      </c:lineChart>
      <c:catAx>
        <c:axId val="134964352"/>
        <c:scaling>
          <c:orientation val="minMax"/>
        </c:scaling>
        <c:delete val="0"/>
        <c:axPos val="b"/>
        <c:numFmt formatCode="General" sourceLinked="1"/>
        <c:majorTickMark val="out"/>
        <c:minorTickMark val="none"/>
        <c:tickLblPos val="nextTo"/>
        <c:txPr>
          <a:bodyPr/>
          <a:lstStyle/>
          <a:p>
            <a:pPr>
              <a:defRPr sz="1200" b="1"/>
            </a:pPr>
            <a:endParaRPr lang="en-US"/>
          </a:p>
        </c:txPr>
        <c:crossAx val="134965888"/>
        <c:crosses val="autoZero"/>
        <c:auto val="1"/>
        <c:lblAlgn val="ctr"/>
        <c:lblOffset val="100"/>
        <c:noMultiLvlLbl val="0"/>
      </c:catAx>
      <c:valAx>
        <c:axId val="134965888"/>
        <c:scaling>
          <c:orientation val="minMax"/>
          <c:max val="1"/>
          <c:min val="0.2"/>
        </c:scaling>
        <c:delete val="0"/>
        <c:axPos val="l"/>
        <c:majorGridlines/>
        <c:title>
          <c:tx>
            <c:rich>
              <a:bodyPr/>
              <a:lstStyle/>
              <a:p>
                <a:pPr>
                  <a:defRPr/>
                </a:pPr>
                <a:r>
                  <a:rPr lang="en-US" sz="1400"/>
                  <a:t>Percent</a:t>
                </a:r>
                <a:r>
                  <a:rPr lang="en-US" sz="1400" baseline="0"/>
                  <a:t> of Students Scoring At or Above Proficient</a:t>
                </a:r>
              </a:p>
              <a:p>
                <a:pPr>
                  <a:defRPr/>
                </a:pPr>
                <a:endParaRPr lang="en-US" sz="1400"/>
              </a:p>
              <a:p>
                <a:pPr>
                  <a:defRPr/>
                </a:pPr>
                <a:r>
                  <a:rPr lang="en-US" sz="1400"/>
                  <a:t> </a:t>
                </a:r>
              </a:p>
            </c:rich>
          </c:tx>
          <c:layout/>
          <c:overlay val="0"/>
        </c:title>
        <c:numFmt formatCode="0%" sourceLinked="1"/>
        <c:majorTickMark val="out"/>
        <c:minorTickMark val="none"/>
        <c:tickLblPos val="nextTo"/>
        <c:txPr>
          <a:bodyPr/>
          <a:lstStyle/>
          <a:p>
            <a:pPr>
              <a:defRPr sz="1200" b="1"/>
            </a:pPr>
            <a:endParaRPr lang="en-US"/>
          </a:p>
        </c:txPr>
        <c:crossAx val="134964352"/>
        <c:crosses val="autoZero"/>
        <c:crossBetween val="between"/>
        <c:majorUnit val="0.1"/>
      </c:valAx>
    </c:plotArea>
    <c:legend>
      <c:legendPos val="r"/>
      <c:legendEntry>
        <c:idx val="0"/>
        <c:txPr>
          <a:bodyPr/>
          <a:lstStyle/>
          <a:p>
            <a:pPr>
              <a:defRPr sz="1100" b="1"/>
            </a:pPr>
            <a:endParaRPr lang="en-US"/>
          </a:p>
        </c:txPr>
      </c:legendEntry>
      <c:legendEntry>
        <c:idx val="1"/>
        <c:txPr>
          <a:bodyPr/>
          <a:lstStyle/>
          <a:p>
            <a:pPr>
              <a:defRPr sz="1100" b="1"/>
            </a:pPr>
            <a:endParaRPr lang="en-US"/>
          </a:p>
        </c:txPr>
      </c:legendEntry>
      <c:layout>
        <c:manualLayout>
          <c:xMode val="edge"/>
          <c:yMode val="edge"/>
          <c:x val="0.70279968850047592"/>
          <c:y val="0.17247501399692663"/>
          <c:w val="0.20309965100516281"/>
          <c:h val="0.10188730190874401"/>
        </c:manualLayout>
      </c:layout>
      <c:overlay val="0"/>
      <c:txPr>
        <a:bodyPr/>
        <a:lstStyle/>
        <a:p>
          <a:pPr>
            <a:defRPr sz="1200" b="1"/>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500" baseline="0"/>
              <a:t>Grade 4 Percentage of New York State Students Deemed Proficient on the</a:t>
            </a:r>
          </a:p>
          <a:p>
            <a:pPr>
              <a:defRPr sz="1600"/>
            </a:pPr>
            <a:r>
              <a:rPr lang="en-US" sz="1500" baseline="0"/>
              <a:t>NYS English Language Arts Exam Compared to the NAEP Reading Assessmen</a:t>
            </a:r>
            <a:r>
              <a:rPr lang="en-US" sz="1600"/>
              <a:t>t</a:t>
            </a:r>
          </a:p>
        </c:rich>
      </c:tx>
      <c:layout>
        <c:manualLayout>
          <c:xMode val="edge"/>
          <c:yMode val="edge"/>
          <c:x val="0.13884113444152815"/>
          <c:y val="0"/>
        </c:manualLayout>
      </c:layout>
      <c:overlay val="1"/>
    </c:title>
    <c:autoTitleDeleted val="0"/>
    <c:plotArea>
      <c:layout>
        <c:manualLayout>
          <c:layoutTarget val="inner"/>
          <c:xMode val="edge"/>
          <c:yMode val="edge"/>
          <c:x val="0.10957353407747109"/>
          <c:y val="7.5470634249387505E-2"/>
          <c:w val="0.80112243661849958"/>
          <c:h val="0.76218539610348157"/>
        </c:manualLayout>
      </c:layout>
      <c:lineChart>
        <c:grouping val="standard"/>
        <c:varyColors val="0"/>
        <c:ser>
          <c:idx val="2"/>
          <c:order val="0"/>
          <c:tx>
            <c:v>Pt. Washington Dist.</c:v>
          </c:tx>
          <c:spPr>
            <a:ln w="63500">
              <a:solidFill>
                <a:srgbClr val="00B050"/>
              </a:solidFill>
            </a:ln>
          </c:spPr>
          <c:marker>
            <c:symbol val="none"/>
          </c:marker>
          <c:dLbls>
            <c:dLbl>
              <c:idx val="0"/>
              <c:layout>
                <c:manualLayout>
                  <c:x val="-2.7772951457990826E-2"/>
                  <c:y val="-1.6792658860153829E-2"/>
                </c:manualLayout>
              </c:layout>
              <c:dLblPos val="r"/>
              <c:showLegendKey val="0"/>
              <c:showVal val="1"/>
              <c:showCatName val="0"/>
              <c:showSerName val="0"/>
              <c:showPercent val="0"/>
              <c:showBubbleSize val="0"/>
            </c:dLbl>
            <c:dLbl>
              <c:idx val="1"/>
              <c:layout>
                <c:manualLayout>
                  <c:x val="-2.4842548527587872E-2"/>
                  <c:y val="-1.6792658860153829E-2"/>
                </c:manualLayout>
              </c:layout>
              <c:dLblPos val="r"/>
              <c:showLegendKey val="0"/>
              <c:showVal val="1"/>
              <c:showCatName val="0"/>
              <c:showSerName val="0"/>
              <c:showPercent val="0"/>
              <c:showBubbleSize val="0"/>
            </c:dLbl>
            <c:dLbl>
              <c:idx val="2"/>
              <c:layout>
                <c:manualLayout>
                  <c:x val="-5.7949294799688501E-3"/>
                  <c:y val="-1.6792658860153829E-2"/>
                </c:manualLayout>
              </c:layout>
              <c:dLblPos val="r"/>
              <c:showLegendKey val="0"/>
              <c:showVal val="1"/>
              <c:showCatName val="0"/>
              <c:showSerName val="0"/>
              <c:showPercent val="0"/>
              <c:showBubbleSize val="0"/>
            </c:dLbl>
            <c:dLbl>
              <c:idx val="3"/>
              <c:layout>
                <c:manualLayout>
                  <c:x val="-1.3121052176170286E-2"/>
                  <c:y val="-1.4775513121374182E-2"/>
                </c:manualLayout>
              </c:layout>
              <c:dLblPos val="r"/>
              <c:showLegendKey val="0"/>
              <c:showVal val="1"/>
              <c:showCatName val="0"/>
              <c:showSerName val="0"/>
              <c:showPercent val="0"/>
              <c:showBubbleSize val="0"/>
            </c:dLbl>
            <c:dLbl>
              <c:idx val="4"/>
              <c:layout>
                <c:manualLayout>
                  <c:x val="1.5309624758443655E-3"/>
                  <c:y val="-6.7069301662556931E-3"/>
                </c:manualLayout>
              </c:layout>
              <c:dLblPos val="r"/>
              <c:showLegendKey val="0"/>
              <c:showVal val="1"/>
              <c:showCatName val="0"/>
              <c:showSerName val="0"/>
              <c:showPercent val="0"/>
              <c:showBubbleSize val="0"/>
            </c:dLbl>
            <c:dLbl>
              <c:idx val="5"/>
              <c:layout>
                <c:manualLayout>
                  <c:x val="-1.3120936805976176E-2"/>
                  <c:y val="-1.0741380474188079E-2"/>
                </c:manualLayout>
              </c:layout>
              <c:dLblPos val="r"/>
              <c:showLegendKey val="0"/>
              <c:showVal val="1"/>
              <c:showCatName val="0"/>
              <c:showSerName val="0"/>
              <c:showPercent val="0"/>
              <c:showBubbleSize val="0"/>
            </c:dLbl>
            <c:dLbl>
              <c:idx val="6"/>
              <c:layout>
                <c:manualLayout>
                  <c:x val="-4.3297280147673849E-3"/>
                  <c:y val="1.1447381482761022E-2"/>
                </c:manualLayout>
              </c:layout>
              <c:dLblPos val="r"/>
              <c:showLegendKey val="0"/>
              <c:showVal val="1"/>
              <c:showCatName val="0"/>
              <c:showSerName val="0"/>
              <c:showPercent val="0"/>
              <c:showBubbleSize val="0"/>
            </c:dLbl>
            <c:dLbl>
              <c:idx val="7"/>
              <c:layout>
                <c:manualLayout>
                  <c:x val="-2.7772951457990826E-2"/>
                  <c:y val="-1.8809804598933454E-2"/>
                </c:manualLayout>
              </c:layout>
              <c:dLblPos val="r"/>
              <c:showLegendKey val="0"/>
              <c:showVal val="1"/>
              <c:showCatName val="0"/>
              <c:showSerName val="0"/>
              <c:showPercent val="0"/>
              <c:showBubbleSize val="0"/>
            </c:dLbl>
            <c:dLbl>
              <c:idx val="8"/>
              <c:layout>
                <c:manualLayout>
                  <c:x val="-7.2602463153643186E-3"/>
                  <c:y val="-6.7069301662556931E-3"/>
                </c:manualLayout>
              </c:layout>
              <c:tx>
                <c:rich>
                  <a:bodyPr/>
                  <a:lstStyle/>
                  <a:p>
                    <a:r>
                      <a:rPr lang="en-US"/>
                      <a:t>54%</a:t>
                    </a:r>
                  </a:p>
                </c:rich>
              </c:tx>
              <c:dLblPos val="r"/>
              <c:showLegendKey val="0"/>
              <c:showVal val="1"/>
              <c:showCatName val="0"/>
              <c:showSerName val="0"/>
              <c:showPercent val="0"/>
              <c:showBubbleSize val="0"/>
            </c:dLbl>
            <c:numFmt formatCode="0.0%" sourceLinked="0"/>
            <c:spPr>
              <a:noFill/>
              <a:ln>
                <a:solidFill>
                  <a:schemeClr val="bg1"/>
                </a:solidFill>
              </a:ln>
            </c:spPr>
            <c:txPr>
              <a:bodyPr/>
              <a:lstStyle/>
              <a:p>
                <a:pPr>
                  <a:defRPr sz="1200" b="1" i="0" baseline="0">
                    <a:solidFill>
                      <a:srgbClr val="00B050"/>
                    </a:solidFill>
                  </a:defRPr>
                </a:pPr>
                <a:endParaRPr lang="en-US"/>
              </a:p>
            </c:txPr>
            <c:dLblPos val="t"/>
            <c:showLegendKey val="0"/>
            <c:showVal val="1"/>
            <c:showCatName val="0"/>
            <c:showSerName val="0"/>
            <c:showPercent val="0"/>
            <c:showBubbleSize val="0"/>
            <c:showLeaderLines val="0"/>
          </c:dLbls>
          <c:cat>
            <c:numRef>
              <c:f>'C:\Documents and Settings\Fred Smith\My Documents\[NAEP NYS - NYS ELA Rdg Grade 4 Data Port Jeff 12-14-15.xlsx]Sheet3'!$G$22:$G$30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'C:\Documents and Settings\Fred Smith\My Documents\[NAEP NYS - NYS ELA Rdg Grade 4 Data Port Jeff 12-14-15.xlsx]Sheet3'!$I$22:$I$30</c:f>
              <c:numCache>
                <c:formatCode>General</c:formatCode>
                <c:ptCount val="9"/>
                <c:pt idx="0">
                  <c:v>0.88600000000000001</c:v>
                </c:pt>
                <c:pt idx="1">
                  <c:v>0.86199999999999999</c:v>
                </c:pt>
                <c:pt idx="2">
                  <c:v>0.91800000000000004</c:v>
                </c:pt>
                <c:pt idx="3">
                  <c:v>0.88800000000000001</c:v>
                </c:pt>
                <c:pt idx="4">
                  <c:v>0.79400000000000004</c:v>
                </c:pt>
                <c:pt idx="5">
                  <c:v>0.79100000000000004</c:v>
                </c:pt>
                <c:pt idx="6">
                  <c:v>0.503</c:v>
                </c:pt>
                <c:pt idx="7">
                  <c:v>0.52</c:v>
                </c:pt>
                <c:pt idx="8">
                  <c:v>0.54</c:v>
                </c:pt>
              </c:numCache>
            </c:numRef>
          </c:val>
          <c:smooth val="0"/>
        </c:ser>
        <c:ser>
          <c:idx val="1"/>
          <c:order val="1"/>
          <c:tx>
            <c:v>New York State ELA</c:v>
          </c:tx>
          <c:spPr>
            <a:ln w="63500">
              <a:solidFill>
                <a:srgbClr val="0070C0"/>
              </a:solidFill>
            </a:ln>
          </c:spPr>
          <c:marker>
            <c:symbol val="none"/>
          </c:marker>
          <c:dLbls>
            <c:dLbl>
              <c:idx val="0"/>
              <c:layout>
                <c:manualLayout>
                  <c:x val="-3.2168555853595224E-2"/>
                  <c:y val="1.1447381482760949E-2"/>
                </c:manualLayout>
              </c:layout>
              <c:dLblPos val="r"/>
              <c:showLegendKey val="0"/>
              <c:showVal val="1"/>
              <c:showCatName val="0"/>
              <c:showSerName val="0"/>
              <c:showPercent val="0"/>
              <c:showBubbleSize val="0"/>
            </c:dLbl>
            <c:dLbl>
              <c:idx val="1"/>
              <c:layout>
                <c:manualLayout>
                  <c:x val="-4.0959764644804011E-2"/>
                  <c:y val="-6.7069301662556931E-3"/>
                </c:manualLayout>
              </c:layout>
              <c:dLblPos val="r"/>
              <c:showLegendKey val="0"/>
              <c:showVal val="1"/>
              <c:showCatName val="0"/>
              <c:showSerName val="0"/>
              <c:showPercent val="0"/>
              <c:showBubbleSize val="0"/>
            </c:dLbl>
            <c:dLbl>
              <c:idx val="2"/>
              <c:layout>
                <c:manualLayout>
                  <c:x val="-8.7253324103717805E-3"/>
                  <c:y val="-8.7243935657815852E-3"/>
                </c:manualLayout>
              </c:layout>
              <c:dLblPos val="r"/>
              <c:showLegendKey val="0"/>
              <c:showVal val="1"/>
              <c:showCatName val="0"/>
              <c:showSerName val="0"/>
              <c:showPercent val="0"/>
              <c:showBubbleSize val="0"/>
            </c:dLbl>
            <c:dLbl>
              <c:idx val="3"/>
              <c:layout>
                <c:manualLayout>
                  <c:x val="-1.3120936805976176E-2"/>
                  <c:y val="-1.6792658860153829E-2"/>
                </c:manualLayout>
              </c:layout>
              <c:dLblPos val="r"/>
              <c:showLegendKey val="0"/>
              <c:showVal val="1"/>
              <c:showCatName val="0"/>
              <c:showSerName val="0"/>
              <c:showPercent val="0"/>
              <c:showBubbleSize val="0"/>
            </c:dLbl>
            <c:dLbl>
              <c:idx val="4"/>
              <c:layout>
                <c:manualLayout>
                  <c:x val="-2.7772951457990882E-2"/>
                  <c:y val="-1.2758367382594574E-2"/>
                </c:manualLayout>
              </c:layout>
              <c:dLblPos val="r"/>
              <c:showLegendKey val="0"/>
              <c:showVal val="1"/>
              <c:showCatName val="0"/>
              <c:showSerName val="0"/>
              <c:showPercent val="0"/>
              <c:showBubbleSize val="0"/>
            </c:dLbl>
            <c:dLbl>
              <c:idx val="5"/>
              <c:layout>
                <c:manualLayout>
                  <c:x val="-2.8645265495659197E-3"/>
                  <c:y val="5.3959442664220682E-3"/>
                </c:manualLayout>
              </c:layout>
              <c:dLblPos val="r"/>
              <c:showLegendKey val="0"/>
              <c:showVal val="1"/>
              <c:showCatName val="0"/>
              <c:showSerName val="0"/>
              <c:showPercent val="0"/>
              <c:showBubbleSize val="0"/>
            </c:dLbl>
            <c:dLbl>
              <c:idx val="6"/>
              <c:layout>
                <c:manualLayout>
                  <c:x val="-7.2601309451703153E-3"/>
                  <c:y val="9.4302357439813213E-3"/>
                </c:manualLayout>
              </c:layout>
              <c:dLblPos val="r"/>
              <c:showLegendKey val="0"/>
              <c:showVal val="1"/>
              <c:showCatName val="0"/>
              <c:showSerName val="0"/>
              <c:showPercent val="0"/>
              <c:showBubbleSize val="0"/>
            </c:dLbl>
            <c:dLbl>
              <c:idx val="7"/>
              <c:layout>
                <c:manualLayout>
                  <c:x val="-2.7772951457990826E-2"/>
                  <c:y val="-8.7240759050353205E-3"/>
                </c:manualLayout>
              </c:layout>
              <c:dLblPos val="r"/>
              <c:showLegendKey val="0"/>
              <c:showVal val="1"/>
              <c:showCatName val="0"/>
              <c:showSerName val="0"/>
              <c:showPercent val="0"/>
              <c:showBubbleSize val="0"/>
            </c:dLbl>
            <c:dLbl>
              <c:idx val="8"/>
              <c:layout>
                <c:manualLayout>
                  <c:x val="-2.1912145597184862E-2"/>
                  <c:y val="1.7498818699099829E-2"/>
                </c:manualLayout>
              </c:layout>
              <c:dLblPos val="r"/>
              <c:showLegendKey val="0"/>
              <c:showVal val="1"/>
              <c:showCatName val="0"/>
              <c:showSerName val="0"/>
              <c:showPercent val="0"/>
              <c:showBubbleSize val="0"/>
            </c:dLbl>
            <c:numFmt formatCode="0.0%" sourceLinked="0"/>
            <c:spPr>
              <a:noFill/>
            </c:spPr>
            <c:txPr>
              <a:bodyPr/>
              <a:lstStyle/>
              <a:p>
                <a:pPr>
                  <a:defRPr sz="1200" b="1">
                    <a:solidFill>
                      <a:srgbClr val="0070C0"/>
                    </a:solidFill>
                  </a:defRPr>
                </a:pPr>
                <a:endParaRPr lang="en-US"/>
              </a:p>
            </c:txPr>
            <c:dLblPos val="t"/>
            <c:showLegendKey val="0"/>
            <c:showVal val="1"/>
            <c:showCatName val="0"/>
            <c:showSerName val="0"/>
            <c:showPercent val="0"/>
            <c:showBubbleSize val="0"/>
            <c:showLeaderLines val="0"/>
          </c:dLbls>
          <c:cat>
            <c:numRef>
              <c:f>'C:\Documents and Settings\Fred Smith\My Documents\[NAEP NYS - NYS ELA Rdg Grade 4 Data Port Jeff 12-14-15.xlsx]Sheet3'!$G$22:$G$30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'C:\Documents and Settings\Fred Smith\My Documents\[NAEP NYS - NYS ELA Rdg Grade 4 Data Port Jeff 12-14-15.xlsx]Sheet3'!$H$22:$H$30</c:f>
              <c:numCache>
                <c:formatCode>General</c:formatCode>
                <c:ptCount val="9"/>
                <c:pt idx="0">
                  <c:v>0.68</c:v>
                </c:pt>
                <c:pt idx="1">
                  <c:v>0.71</c:v>
                </c:pt>
                <c:pt idx="2">
                  <c:v>0.76900000000000002</c:v>
                </c:pt>
                <c:pt idx="3">
                  <c:v>0.56699999999999995</c:v>
                </c:pt>
                <c:pt idx="4">
                  <c:v>0.56699999999999995</c:v>
                </c:pt>
                <c:pt idx="5">
                  <c:v>0.59399999999999997</c:v>
                </c:pt>
                <c:pt idx="6">
                  <c:v>0.30199999999999999</c:v>
                </c:pt>
                <c:pt idx="7">
                  <c:v>0.33200000000000002</c:v>
                </c:pt>
                <c:pt idx="8">
                  <c:v>0.32600000000000001</c:v>
                </c:pt>
              </c:numCache>
            </c:numRef>
          </c:val>
          <c:smooth val="0"/>
        </c:ser>
        <c:ser>
          <c:idx val="0"/>
          <c:order val="2"/>
          <c:tx>
            <c:v>NAEP NYS</c:v>
          </c:tx>
          <c:spPr>
            <a:ln w="63500">
              <a:solidFill>
                <a:srgbClr val="C00000"/>
              </a:solidFill>
            </a:ln>
          </c:spPr>
          <c:marker>
            <c:symbol val="none"/>
          </c:marker>
          <c:dLbls>
            <c:dLbl>
              <c:idx val="0"/>
              <c:layout>
                <c:manualLayout>
                  <c:x val="-2.9268610654437425E-2"/>
                  <c:y val="1.1450558090223594E-2"/>
                </c:manualLayout>
              </c:layout>
              <c:dLblPos val="r"/>
              <c:showLegendKey val="0"/>
              <c:showVal val="1"/>
              <c:showCatName val="0"/>
              <c:showSerName val="0"/>
              <c:showPercent val="0"/>
              <c:showBubbleSize val="0"/>
            </c:dLbl>
            <c:dLbl>
              <c:idx val="1"/>
              <c:delete val="1"/>
            </c:dLbl>
            <c:dLbl>
              <c:idx val="2"/>
              <c:layout>
                <c:manualLayout>
                  <c:x val="-4.3462259525251651E-3"/>
                  <c:y val="1.1408150380597282E-2"/>
                </c:manualLayout>
              </c:layout>
              <c:dLblPos val="r"/>
              <c:showLegendKey val="0"/>
              <c:showVal val="1"/>
              <c:showCatName val="0"/>
              <c:showSerName val="0"/>
              <c:showPercent val="0"/>
              <c:showBubbleSize val="0"/>
            </c:dLbl>
            <c:dLbl>
              <c:idx val="3"/>
              <c:delete val="1"/>
            </c:dLbl>
            <c:dLbl>
              <c:idx val="4"/>
              <c:layout>
                <c:manualLayout>
                  <c:x val="-1.8993164315998963E-2"/>
                  <c:y val="1.5433070866141733E-2"/>
                </c:manualLayout>
              </c:layout>
              <c:dLblPos val="r"/>
              <c:showLegendKey val="0"/>
              <c:showVal val="1"/>
              <c:showCatName val="0"/>
              <c:showSerName val="0"/>
              <c:showPercent val="0"/>
              <c:showBubbleSize val="0"/>
            </c:dLbl>
            <c:dLbl>
              <c:idx val="5"/>
              <c:delete val="1"/>
            </c:dLbl>
            <c:dLbl>
              <c:idx val="6"/>
              <c:layout>
                <c:manualLayout>
                  <c:x val="-1.0190533875573246E-2"/>
                  <c:y val="1.5481672960320202E-2"/>
                </c:manualLayout>
              </c:layout>
              <c:dLblPos val="r"/>
              <c:showLegendKey val="0"/>
              <c:showVal val="1"/>
              <c:showCatName val="0"/>
              <c:showSerName val="0"/>
              <c:showPercent val="0"/>
              <c:showBubbleSize val="0"/>
            </c:dLbl>
            <c:dLbl>
              <c:idx val="7"/>
              <c:delete val="1"/>
            </c:dLbl>
            <c:dLbl>
              <c:idx val="8"/>
              <c:layout>
                <c:manualLayout>
                  <c:x val="-1.8981742666781931E-2"/>
                  <c:y val="1.3464527221540575E-2"/>
                </c:manualLayout>
              </c:layout>
              <c:tx>
                <c:rich>
                  <a:bodyPr/>
                  <a:lstStyle/>
                  <a:p>
                    <a:r>
                      <a:rPr lang="en-US"/>
                      <a:t>36%*</a:t>
                    </a:r>
                  </a:p>
                </c:rich>
              </c:tx>
              <c:dLblPos val="r"/>
              <c:showLegendKey val="0"/>
              <c:showVal val="1"/>
              <c:showCatName val="0"/>
              <c:showSerName val="0"/>
              <c:showPercent val="0"/>
              <c:showBubbleSize val="0"/>
            </c:dLbl>
            <c:numFmt formatCode="0.0%" sourceLinked="0"/>
            <c:txPr>
              <a:bodyPr/>
              <a:lstStyle/>
              <a:p>
                <a:pPr>
                  <a:defRPr sz="1200" b="1" baseline="0">
                    <a:solidFill>
                      <a:srgbClr val="C00000"/>
                    </a:solidFill>
                  </a:defRPr>
                </a:pPr>
                <a:endParaRPr lang="en-US"/>
              </a:p>
            </c:txPr>
            <c:dLblPos val="t"/>
            <c:showLegendKey val="0"/>
            <c:showVal val="1"/>
            <c:showCatName val="0"/>
            <c:showSerName val="0"/>
            <c:showPercent val="0"/>
            <c:showBubbleSize val="0"/>
            <c:showLeaderLines val="0"/>
          </c:dLbls>
          <c:cat>
            <c:numRef>
              <c:f>'C:\Documents and Settings\Fred Smith\My Documents\[NAEP NYS - NYS ELA Rdg Grade 4 Data Port Jeff 12-14-15.xlsx]Sheet3'!$G$22:$G$30</c:f>
              <c:numCache>
                <c:formatCode>General</c:formatCode>
                <c:ptCount val="9"/>
                <c:pt idx="0">
                  <c:v>2007</c:v>
                </c:pt>
                <c:pt idx="1">
                  <c:v>2008</c:v>
                </c:pt>
                <c:pt idx="2">
                  <c:v>2009</c:v>
                </c:pt>
                <c:pt idx="3">
                  <c:v>2010</c:v>
                </c:pt>
                <c:pt idx="4">
                  <c:v>2011</c:v>
                </c:pt>
                <c:pt idx="5">
                  <c:v>2012</c:v>
                </c:pt>
                <c:pt idx="6">
                  <c:v>2013</c:v>
                </c:pt>
                <c:pt idx="7">
                  <c:v>2014</c:v>
                </c:pt>
                <c:pt idx="8">
                  <c:v>2015</c:v>
                </c:pt>
              </c:numCache>
            </c:numRef>
          </c:cat>
          <c:val>
            <c:numRef>
              <c:f>'C:\Documents and Settings\Fred Smith\My Documents\[NAEP NYS - NYS ELA Rdg Grade 4 Data Port Jeff 12-14-15.xlsx]Sheet3'!$J$22:$J$30</c:f>
              <c:numCache>
                <c:formatCode>General</c:formatCode>
                <c:ptCount val="9"/>
                <c:pt idx="0">
                  <c:v>0.36</c:v>
                </c:pt>
                <c:pt idx="1">
                  <c:v>0.36</c:v>
                </c:pt>
                <c:pt idx="2">
                  <c:v>0.36</c:v>
                </c:pt>
                <c:pt idx="3">
                  <c:v>0.35499999999999998</c:v>
                </c:pt>
                <c:pt idx="4">
                  <c:v>0.35</c:v>
                </c:pt>
                <c:pt idx="5">
                  <c:v>0.36</c:v>
                </c:pt>
                <c:pt idx="6">
                  <c:v>0.37</c:v>
                </c:pt>
                <c:pt idx="7">
                  <c:v>0.36499999999999999</c:v>
                </c:pt>
                <c:pt idx="8">
                  <c:v>0.36</c:v>
                </c:pt>
              </c:numCache>
            </c:numRef>
          </c:val>
          <c:smooth val="0"/>
        </c:ser>
        <c:dLbls>
          <c:dLblPos val="t"/>
          <c:showLegendKey val="0"/>
          <c:showVal val="1"/>
          <c:showCatName val="0"/>
          <c:showSerName val="0"/>
          <c:showPercent val="0"/>
          <c:showBubbleSize val="0"/>
        </c:dLbls>
        <c:marker val="1"/>
        <c:smooth val="0"/>
        <c:axId val="135010176"/>
        <c:axId val="135011712"/>
      </c:lineChart>
      <c:catAx>
        <c:axId val="135010176"/>
        <c:scaling>
          <c:orientation val="minMax"/>
        </c:scaling>
        <c:delete val="0"/>
        <c:axPos val="b"/>
        <c:numFmt formatCode="General" sourceLinked="1"/>
        <c:majorTickMark val="out"/>
        <c:minorTickMark val="none"/>
        <c:tickLblPos val="nextTo"/>
        <c:txPr>
          <a:bodyPr/>
          <a:lstStyle/>
          <a:p>
            <a:pPr>
              <a:defRPr sz="1200" b="1"/>
            </a:pPr>
            <a:endParaRPr lang="en-US"/>
          </a:p>
        </c:txPr>
        <c:crossAx val="135011712"/>
        <c:crosses val="autoZero"/>
        <c:auto val="1"/>
        <c:lblAlgn val="ctr"/>
        <c:lblOffset val="100"/>
        <c:noMultiLvlLbl val="0"/>
      </c:catAx>
      <c:valAx>
        <c:axId val="135011712"/>
        <c:scaling>
          <c:orientation val="minMax"/>
          <c:max val="1"/>
          <c:min val="0.2"/>
        </c:scaling>
        <c:delete val="0"/>
        <c:axPos val="l"/>
        <c:majorGridlines/>
        <c:title>
          <c:tx>
            <c:rich>
              <a:bodyPr/>
              <a:lstStyle/>
              <a:p>
                <a:pPr>
                  <a:defRPr/>
                </a:pPr>
                <a:r>
                  <a:rPr lang="en-US" sz="1400"/>
                  <a:t>Percent</a:t>
                </a:r>
                <a:r>
                  <a:rPr lang="en-US" sz="1400" baseline="0"/>
                  <a:t> of Students Scoring At or Above Proficient</a:t>
                </a:r>
              </a:p>
              <a:p>
                <a:pPr>
                  <a:defRPr/>
                </a:pPr>
                <a:endParaRPr lang="en-US" sz="1400"/>
              </a:p>
              <a:p>
                <a:pPr>
                  <a:defRPr/>
                </a:pPr>
                <a:r>
                  <a:rPr lang="en-US" sz="1400"/>
                  <a:t> </a:t>
                </a:r>
              </a:p>
            </c:rich>
          </c:tx>
          <c:layout/>
          <c:overlay val="0"/>
        </c:title>
        <c:numFmt formatCode="0%" sourceLinked="0"/>
        <c:majorTickMark val="out"/>
        <c:minorTickMark val="none"/>
        <c:tickLblPos val="nextTo"/>
        <c:txPr>
          <a:bodyPr/>
          <a:lstStyle/>
          <a:p>
            <a:pPr>
              <a:defRPr sz="1200" b="1"/>
            </a:pPr>
            <a:endParaRPr lang="en-US"/>
          </a:p>
        </c:txPr>
        <c:crossAx val="135010176"/>
        <c:crosses val="autoZero"/>
        <c:crossBetween val="between"/>
        <c:majorUnit val="0.1"/>
      </c:valAx>
    </c:plotArea>
    <c:legend>
      <c:legendPos val="r"/>
      <c:legendEntry>
        <c:idx val="0"/>
        <c:txPr>
          <a:bodyPr/>
          <a:lstStyle/>
          <a:p>
            <a:pPr>
              <a:defRPr sz="1100" b="1"/>
            </a:pPr>
            <a:endParaRPr lang="en-US"/>
          </a:p>
        </c:txPr>
      </c:legendEntry>
      <c:legendEntry>
        <c:idx val="1"/>
        <c:txPr>
          <a:bodyPr/>
          <a:lstStyle/>
          <a:p>
            <a:pPr>
              <a:defRPr sz="1100" b="1"/>
            </a:pPr>
            <a:endParaRPr lang="en-US"/>
          </a:p>
        </c:txPr>
      </c:legendEntry>
      <c:legendEntry>
        <c:idx val="2"/>
        <c:txPr>
          <a:bodyPr/>
          <a:lstStyle/>
          <a:p>
            <a:pPr>
              <a:defRPr sz="1100" b="1"/>
            </a:pPr>
            <a:endParaRPr lang="en-US"/>
          </a:p>
        </c:txPr>
      </c:legendEntry>
      <c:layout>
        <c:manualLayout>
          <c:xMode val="edge"/>
          <c:yMode val="edge"/>
          <c:x val="0.70279968850047592"/>
          <c:y val="0.17247501399692663"/>
          <c:w val="0.20309965100516281"/>
          <c:h val="0.10188730190874401"/>
        </c:manualLayout>
      </c:layout>
      <c:overlay val="0"/>
      <c:txPr>
        <a:bodyPr/>
        <a:lstStyle/>
        <a:p>
          <a:pPr>
            <a:defRPr sz="1200" b="1"/>
          </a:pPr>
          <a:endParaRPr lang="en-US"/>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0.13626</cdr:x>
      <cdr:y>0.76551</cdr:y>
    </cdr:from>
    <cdr:to>
      <cdr:x>0.24176</cdr:x>
      <cdr:y>0.80484</cdr:y>
    </cdr:to>
    <cdr:sp macro="" textlink="">
      <cdr:nvSpPr>
        <cdr:cNvPr id="2" name="TextBox 1"/>
        <cdr:cNvSpPr txBox="1"/>
      </cdr:nvSpPr>
      <cdr:spPr>
        <a:xfrm xmlns:a="http://schemas.openxmlformats.org/drawingml/2006/main" flipV="1">
          <a:off x="1181100" y="4819650"/>
          <a:ext cx="91440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0.10989</cdr:x>
      <cdr:y>0.91528</cdr:y>
    </cdr:from>
    <cdr:to>
      <cdr:x>0.8956</cdr:x>
      <cdr:y>0.98638</cdr:y>
    </cdr:to>
    <cdr:sp macro="" textlink="">
      <cdr:nvSpPr>
        <cdr:cNvPr id="3" name="TextBox 2"/>
        <cdr:cNvSpPr txBox="1"/>
      </cdr:nvSpPr>
      <cdr:spPr>
        <a:xfrm xmlns:a="http://schemas.openxmlformats.org/drawingml/2006/main">
          <a:off x="952499" y="5762626"/>
          <a:ext cx="6810376" cy="4476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50" b="1" i="0">
              <a:solidFill>
                <a:srgbClr val="C00000"/>
              </a:solidFill>
            </a:rPr>
            <a:t>* The National Assessment of Educational Progress (NAEP) is given to samples of students</a:t>
          </a:r>
          <a:r>
            <a:rPr lang="en-US" sz="1050" b="1" i="0" baseline="0">
              <a:solidFill>
                <a:srgbClr val="C00000"/>
              </a:solidFill>
            </a:rPr>
            <a:t> every two years.</a:t>
          </a:r>
          <a:endParaRPr lang="en-US" sz="1050" b="1" i="0">
            <a:solidFill>
              <a:srgbClr val="C00000"/>
            </a:solidFill>
          </a:endParaRPr>
        </a:p>
        <a:p xmlns:a="http://schemas.openxmlformats.org/drawingml/2006/main">
          <a:r>
            <a:rPr lang="en-US" sz="1050" b="1" i="0">
              <a:solidFill>
                <a:srgbClr val="00B050"/>
              </a:solidFill>
            </a:rPr>
            <a:t> Port Washington</a:t>
          </a:r>
          <a:r>
            <a:rPr lang="en-US" sz="1050" b="1" i="0" baseline="0">
              <a:solidFill>
                <a:srgbClr val="00B050"/>
              </a:solidFill>
            </a:rPr>
            <a:t> results are a composite of the scores obtained by 4th graders in the district's five elementary schools .</a:t>
          </a:r>
          <a:endParaRPr lang="en-US" sz="1050" b="1" i="0">
            <a:solidFill>
              <a:srgbClr val="00B050"/>
            </a:solidFill>
          </a:endParaRPr>
        </a:p>
      </cdr:txBody>
    </cdr:sp>
  </cdr:relSizeAnchor>
  <cdr:relSizeAnchor xmlns:cdr="http://schemas.openxmlformats.org/drawingml/2006/chartDrawing">
    <cdr:from>
      <cdr:x>0.2033</cdr:x>
      <cdr:y>0.75946</cdr:y>
    </cdr:from>
    <cdr:to>
      <cdr:x>0.47143</cdr:x>
      <cdr:y>0.83207</cdr:y>
    </cdr:to>
    <cdr:sp macro="" textlink="">
      <cdr:nvSpPr>
        <cdr:cNvPr id="4" name="TextBox 3"/>
        <cdr:cNvSpPr txBox="1"/>
      </cdr:nvSpPr>
      <cdr:spPr>
        <a:xfrm xmlns:a="http://schemas.openxmlformats.org/drawingml/2006/main">
          <a:off x="1762125" y="4781551"/>
          <a:ext cx="2324100"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0.32198</cdr:x>
      <cdr:y>0.83359</cdr:y>
    </cdr:from>
    <cdr:to>
      <cdr:x>0.32637</cdr:x>
      <cdr:y>0.83661</cdr:y>
    </cdr:to>
    <cdr:cxnSp macro="">
      <cdr:nvCxnSpPr>
        <cdr:cNvPr id="6" name="Straight Connector 5"/>
        <cdr:cNvCxnSpPr/>
      </cdr:nvCxnSpPr>
      <cdr:spPr>
        <a:xfrm xmlns:a="http://schemas.openxmlformats.org/drawingml/2006/main" flipV="1">
          <a:off x="2790825" y="5248275"/>
          <a:ext cx="38100" cy="1905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0.32857</cdr:x>
      <cdr:y>0.16944</cdr:y>
    </cdr:from>
    <cdr:to>
      <cdr:x>0.33187</cdr:x>
      <cdr:y>0.8351</cdr:y>
    </cdr:to>
    <cdr:cxnSp macro="">
      <cdr:nvCxnSpPr>
        <cdr:cNvPr id="12" name="Straight Connector 11"/>
        <cdr:cNvCxnSpPr/>
      </cdr:nvCxnSpPr>
      <cdr:spPr>
        <a:xfrm xmlns:a="http://schemas.openxmlformats.org/drawingml/2006/main" flipH="1" flipV="1">
          <a:off x="2847975" y="1066800"/>
          <a:ext cx="28592" cy="4191010"/>
        </a:xfrm>
        <a:prstGeom xmlns:a="http://schemas.openxmlformats.org/drawingml/2006/main" prst="line">
          <a:avLst/>
        </a:prstGeom>
        <a:ln xmlns:a="http://schemas.openxmlformats.org/drawingml/2006/main" w="19050">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0.67912</cdr:x>
      <cdr:y>0.17095</cdr:y>
    </cdr:from>
    <cdr:to>
      <cdr:x>0.68462</cdr:x>
      <cdr:y>0.8351</cdr:y>
    </cdr:to>
    <cdr:cxnSp macro="">
      <cdr:nvCxnSpPr>
        <cdr:cNvPr id="15" name="Straight Connector 14"/>
        <cdr:cNvCxnSpPr/>
      </cdr:nvCxnSpPr>
      <cdr:spPr>
        <a:xfrm xmlns:a="http://schemas.openxmlformats.org/drawingml/2006/main" flipH="1" flipV="1">
          <a:off x="5886450" y="1076325"/>
          <a:ext cx="47665" cy="4181485"/>
        </a:xfrm>
        <a:prstGeom xmlns:a="http://schemas.openxmlformats.org/drawingml/2006/main" prst="line">
          <a:avLst/>
        </a:prstGeom>
        <a:ln xmlns:a="http://schemas.openxmlformats.org/drawingml/2006/main" w="19050">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0.13626</cdr:x>
      <cdr:y>0.76551</cdr:y>
    </cdr:from>
    <cdr:to>
      <cdr:x>0.24176</cdr:x>
      <cdr:y>0.80484</cdr:y>
    </cdr:to>
    <cdr:sp macro="" textlink="">
      <cdr:nvSpPr>
        <cdr:cNvPr id="2" name="TextBox 1"/>
        <cdr:cNvSpPr txBox="1"/>
      </cdr:nvSpPr>
      <cdr:spPr>
        <a:xfrm xmlns:a="http://schemas.openxmlformats.org/drawingml/2006/main" flipV="1">
          <a:off x="1181100" y="4819650"/>
          <a:ext cx="91440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0.10989</cdr:x>
      <cdr:y>0.91528</cdr:y>
    </cdr:from>
    <cdr:to>
      <cdr:x>0.8956</cdr:x>
      <cdr:y>0.98638</cdr:y>
    </cdr:to>
    <cdr:sp macro="" textlink="">
      <cdr:nvSpPr>
        <cdr:cNvPr id="3" name="TextBox 2"/>
        <cdr:cNvSpPr txBox="1"/>
      </cdr:nvSpPr>
      <cdr:spPr>
        <a:xfrm xmlns:a="http://schemas.openxmlformats.org/drawingml/2006/main">
          <a:off x="952499" y="5762626"/>
          <a:ext cx="6810376" cy="4476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50" b="1" i="0">
              <a:solidFill>
                <a:srgbClr val="C00000"/>
              </a:solidFill>
            </a:rPr>
            <a:t>* The National Assessment of Educational Progress (NAEP) is given to samples of students</a:t>
          </a:r>
          <a:r>
            <a:rPr lang="en-US" sz="1050" b="1" i="0" baseline="0">
              <a:solidFill>
                <a:srgbClr val="C00000"/>
              </a:solidFill>
            </a:rPr>
            <a:t> every two years.</a:t>
          </a:r>
          <a:endParaRPr lang="en-US" sz="1050" b="1" i="0">
            <a:solidFill>
              <a:srgbClr val="C00000"/>
            </a:solidFill>
          </a:endParaRPr>
        </a:p>
        <a:p xmlns:a="http://schemas.openxmlformats.org/drawingml/2006/main">
          <a:r>
            <a:rPr lang="en-US" sz="1050" b="1" i="0">
              <a:solidFill>
                <a:srgbClr val="00B050"/>
              </a:solidFill>
            </a:rPr>
            <a:t> Port Washington</a:t>
          </a:r>
          <a:r>
            <a:rPr lang="en-US" sz="1050" b="1" i="0" baseline="0">
              <a:solidFill>
                <a:srgbClr val="00B050"/>
              </a:solidFill>
            </a:rPr>
            <a:t> results are a composite of the scores obtained by 4th graders in the district's five elementary schools. .</a:t>
          </a:r>
          <a:endParaRPr lang="en-US" sz="1050" b="1" i="0">
            <a:solidFill>
              <a:srgbClr val="00B050"/>
            </a:solidFill>
          </a:endParaRPr>
        </a:p>
      </cdr:txBody>
    </cdr:sp>
  </cdr:relSizeAnchor>
  <cdr:relSizeAnchor xmlns:cdr="http://schemas.openxmlformats.org/drawingml/2006/chartDrawing">
    <cdr:from>
      <cdr:x>0.2033</cdr:x>
      <cdr:y>0.75946</cdr:y>
    </cdr:from>
    <cdr:to>
      <cdr:x>0.47143</cdr:x>
      <cdr:y>0.83207</cdr:y>
    </cdr:to>
    <cdr:sp macro="" textlink="">
      <cdr:nvSpPr>
        <cdr:cNvPr id="4" name="TextBox 3"/>
        <cdr:cNvSpPr txBox="1"/>
      </cdr:nvSpPr>
      <cdr:spPr>
        <a:xfrm xmlns:a="http://schemas.openxmlformats.org/drawingml/2006/main">
          <a:off x="1762125" y="4781551"/>
          <a:ext cx="2324100" cy="45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0.32198</cdr:x>
      <cdr:y>0.83359</cdr:y>
    </cdr:from>
    <cdr:to>
      <cdr:x>0.32637</cdr:x>
      <cdr:y>0.83661</cdr:y>
    </cdr:to>
    <cdr:cxnSp macro="">
      <cdr:nvCxnSpPr>
        <cdr:cNvPr id="6" name="Straight Connector 5"/>
        <cdr:cNvCxnSpPr/>
      </cdr:nvCxnSpPr>
      <cdr:spPr>
        <a:xfrm xmlns:a="http://schemas.openxmlformats.org/drawingml/2006/main" flipV="1">
          <a:off x="2790825" y="5248275"/>
          <a:ext cx="38100" cy="1905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0.32857</cdr:x>
      <cdr:y>0.09985</cdr:y>
    </cdr:from>
    <cdr:to>
      <cdr:x>0.33187</cdr:x>
      <cdr:y>0.8351</cdr:y>
    </cdr:to>
    <cdr:cxnSp macro="">
      <cdr:nvCxnSpPr>
        <cdr:cNvPr id="12" name="Straight Connector 11"/>
        <cdr:cNvCxnSpPr/>
      </cdr:nvCxnSpPr>
      <cdr:spPr>
        <a:xfrm xmlns:a="http://schemas.openxmlformats.org/drawingml/2006/main" flipH="1" flipV="1">
          <a:off x="2847975" y="628650"/>
          <a:ext cx="28576" cy="4629150"/>
        </a:xfrm>
        <a:prstGeom xmlns:a="http://schemas.openxmlformats.org/drawingml/2006/main" prst="line">
          <a:avLst/>
        </a:prstGeom>
        <a:ln xmlns:a="http://schemas.openxmlformats.org/drawingml/2006/main" w="19050">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0.68022</cdr:x>
      <cdr:y>0.09985</cdr:y>
    </cdr:from>
    <cdr:to>
      <cdr:x>0.68462</cdr:x>
      <cdr:y>0.8351</cdr:y>
    </cdr:to>
    <cdr:cxnSp macro="">
      <cdr:nvCxnSpPr>
        <cdr:cNvPr id="15" name="Straight Connector 14"/>
        <cdr:cNvCxnSpPr/>
      </cdr:nvCxnSpPr>
      <cdr:spPr>
        <a:xfrm xmlns:a="http://schemas.openxmlformats.org/drawingml/2006/main" flipH="1" flipV="1">
          <a:off x="5895975" y="628650"/>
          <a:ext cx="38100" cy="4629150"/>
        </a:xfrm>
        <a:prstGeom xmlns:a="http://schemas.openxmlformats.org/drawingml/2006/main" prst="line">
          <a:avLst/>
        </a:prstGeom>
        <a:ln xmlns:a="http://schemas.openxmlformats.org/drawingml/2006/main" w="19050">
          <a:solidFill>
            <a:schemeClr val="tx1"/>
          </a:solidFill>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9C781EBE-8FE2-448F-9CF9-33DAB2C3565C}" type="datetimeFigureOut">
              <a:rPr lang="en-US" smtClean="0"/>
              <a:t>12/14/2015</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r>
              <a:rPr lang="en-US" smtClean="0"/>
              <a:t>Fred Smith - January 6, 2014</a:t>
            </a:r>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2BB7DA50-4645-4FC1-AF31-62E7C4AA7BDA}" type="slidenum">
              <a:rPr lang="en-US" smtClean="0"/>
              <a:t>‹#›</a:t>
            </a:fld>
            <a:endParaRPr lang="en-US"/>
          </a:p>
        </p:txBody>
      </p:sp>
    </p:spTree>
    <p:extLst>
      <p:ext uri="{BB962C8B-B14F-4D97-AF65-F5344CB8AC3E}">
        <p14:creationId xmlns:p14="http://schemas.microsoft.com/office/powerpoint/2010/main" val="189262067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24269022-67D1-488B-917A-783A58F59FCD}" type="datetimeFigureOut">
              <a:rPr lang="en-US" smtClean="0"/>
              <a:t>12/14/2015</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dirty="0"/>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r>
              <a:rPr lang="en-US" smtClean="0"/>
              <a:t>Fred Smith - January 6, 2014</a:t>
            </a:r>
            <a:endParaRPr lang="en-US" dirty="0"/>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DB0EF38C-72BA-46B0-9564-2E5C9C747BF4}" type="slidenum">
              <a:rPr lang="en-US" smtClean="0"/>
              <a:t>‹#›</a:t>
            </a:fld>
            <a:endParaRPr lang="en-US" dirty="0"/>
          </a:p>
        </p:txBody>
      </p:sp>
    </p:spTree>
    <p:extLst>
      <p:ext uri="{BB962C8B-B14F-4D97-AF65-F5344CB8AC3E}">
        <p14:creationId xmlns:p14="http://schemas.microsoft.com/office/powerpoint/2010/main" val="126815484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0EF38C-72BA-46B0-9564-2E5C9C747BF4}" type="slidenum">
              <a:rPr lang="en-US" smtClean="0"/>
              <a:t>1</a:t>
            </a:fld>
            <a:endParaRPr lang="en-US" dirty="0"/>
          </a:p>
        </p:txBody>
      </p:sp>
      <p:sp>
        <p:nvSpPr>
          <p:cNvPr id="5" name="Footer Placeholder 4"/>
          <p:cNvSpPr>
            <a:spLocks noGrp="1"/>
          </p:cNvSpPr>
          <p:nvPr>
            <p:ph type="ftr" sz="quarter" idx="11"/>
          </p:nvPr>
        </p:nvSpPr>
        <p:spPr/>
        <p:txBody>
          <a:bodyPr/>
          <a:lstStyle/>
          <a:p>
            <a:r>
              <a:rPr lang="en-US" smtClean="0"/>
              <a:t>Fred Smith - January 6, 2014</a:t>
            </a:r>
            <a:endParaRPr lang="en-US" dirty="0"/>
          </a:p>
        </p:txBody>
      </p:sp>
    </p:spTree>
    <p:extLst>
      <p:ext uri="{BB962C8B-B14F-4D97-AF65-F5344CB8AC3E}">
        <p14:creationId xmlns:p14="http://schemas.microsoft.com/office/powerpoint/2010/main" val="1597015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DBAD8F-3A61-4E43-A7BE-CF518E2E8055}" type="datetime1">
              <a:rPr lang="en-US" smtClean="0"/>
              <a:t>12/14/2015</a:t>
            </a:fld>
            <a:endParaRPr lang="en-US" dirty="0"/>
          </a:p>
        </p:txBody>
      </p:sp>
      <p:sp>
        <p:nvSpPr>
          <p:cNvPr id="5" name="Footer Placeholder 4"/>
          <p:cNvSpPr>
            <a:spLocks noGrp="1"/>
          </p:cNvSpPr>
          <p:nvPr>
            <p:ph type="ftr" sz="quarter" idx="11"/>
          </p:nvPr>
        </p:nvSpPr>
        <p:spPr/>
        <p:txBody>
          <a:bodyPr/>
          <a:lstStyle/>
          <a:p>
            <a:r>
              <a:rPr lang="en-US" smtClean="0"/>
              <a:t>Fred Smith for Change the Stakes</a:t>
            </a:r>
            <a:endParaRPr lang="en-US" dirty="0"/>
          </a:p>
        </p:txBody>
      </p:sp>
      <p:sp>
        <p:nvSpPr>
          <p:cNvPr id="6" name="Slide Number Placeholder 5"/>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3643380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2A78BF-C40A-4BD0-8C89-87C35AE61CDB}" type="datetime1">
              <a:rPr lang="en-US" smtClean="0"/>
              <a:t>12/14/2015</a:t>
            </a:fld>
            <a:endParaRPr lang="en-US" dirty="0"/>
          </a:p>
        </p:txBody>
      </p:sp>
      <p:sp>
        <p:nvSpPr>
          <p:cNvPr id="5" name="Footer Placeholder 4"/>
          <p:cNvSpPr>
            <a:spLocks noGrp="1"/>
          </p:cNvSpPr>
          <p:nvPr>
            <p:ph type="ftr" sz="quarter" idx="11"/>
          </p:nvPr>
        </p:nvSpPr>
        <p:spPr/>
        <p:txBody>
          <a:bodyPr/>
          <a:lstStyle/>
          <a:p>
            <a:r>
              <a:rPr lang="en-US" smtClean="0"/>
              <a:t>Fred Smith for Change the Stakes</a:t>
            </a:r>
            <a:endParaRPr lang="en-US" dirty="0"/>
          </a:p>
        </p:txBody>
      </p:sp>
      <p:sp>
        <p:nvSpPr>
          <p:cNvPr id="6" name="Slide Number Placeholder 5"/>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254185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E6D07B-1076-4A59-ADCD-19D9DEB06DD2}" type="datetime1">
              <a:rPr lang="en-US" smtClean="0"/>
              <a:t>12/14/2015</a:t>
            </a:fld>
            <a:endParaRPr lang="en-US" dirty="0"/>
          </a:p>
        </p:txBody>
      </p:sp>
      <p:sp>
        <p:nvSpPr>
          <p:cNvPr id="5" name="Footer Placeholder 4"/>
          <p:cNvSpPr>
            <a:spLocks noGrp="1"/>
          </p:cNvSpPr>
          <p:nvPr>
            <p:ph type="ftr" sz="quarter" idx="11"/>
          </p:nvPr>
        </p:nvSpPr>
        <p:spPr/>
        <p:txBody>
          <a:bodyPr/>
          <a:lstStyle/>
          <a:p>
            <a:r>
              <a:rPr lang="en-US" smtClean="0"/>
              <a:t>Fred Smith for Change the Stakes</a:t>
            </a:r>
            <a:endParaRPr lang="en-US" dirty="0"/>
          </a:p>
        </p:txBody>
      </p:sp>
      <p:sp>
        <p:nvSpPr>
          <p:cNvPr id="6" name="Slide Number Placeholder 5"/>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206658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36F5C2-146F-48DA-9AD4-99A12F6BD68B}" type="datetime1">
              <a:rPr lang="en-US" smtClean="0"/>
              <a:t>12/14/2015</a:t>
            </a:fld>
            <a:endParaRPr lang="en-US" dirty="0"/>
          </a:p>
        </p:txBody>
      </p:sp>
      <p:sp>
        <p:nvSpPr>
          <p:cNvPr id="5" name="Footer Placeholder 4"/>
          <p:cNvSpPr>
            <a:spLocks noGrp="1"/>
          </p:cNvSpPr>
          <p:nvPr>
            <p:ph type="ftr" sz="quarter" idx="11"/>
          </p:nvPr>
        </p:nvSpPr>
        <p:spPr/>
        <p:txBody>
          <a:bodyPr/>
          <a:lstStyle/>
          <a:p>
            <a:r>
              <a:rPr lang="en-US" smtClean="0"/>
              <a:t>Fred Smith for Change the Stakes</a:t>
            </a:r>
            <a:endParaRPr lang="en-US" dirty="0"/>
          </a:p>
        </p:txBody>
      </p:sp>
      <p:sp>
        <p:nvSpPr>
          <p:cNvPr id="6" name="Slide Number Placeholder 5"/>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225129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0E32E0-21EF-40BE-863A-91D31A82360E}" type="datetime1">
              <a:rPr lang="en-US" smtClean="0"/>
              <a:t>12/14/2015</a:t>
            </a:fld>
            <a:endParaRPr lang="en-US" dirty="0"/>
          </a:p>
        </p:txBody>
      </p:sp>
      <p:sp>
        <p:nvSpPr>
          <p:cNvPr id="5" name="Footer Placeholder 4"/>
          <p:cNvSpPr>
            <a:spLocks noGrp="1"/>
          </p:cNvSpPr>
          <p:nvPr>
            <p:ph type="ftr" sz="quarter" idx="11"/>
          </p:nvPr>
        </p:nvSpPr>
        <p:spPr/>
        <p:txBody>
          <a:bodyPr/>
          <a:lstStyle/>
          <a:p>
            <a:r>
              <a:rPr lang="en-US" smtClean="0"/>
              <a:t>Fred Smith for Change the Stakes</a:t>
            </a:r>
            <a:endParaRPr lang="en-US" dirty="0"/>
          </a:p>
        </p:txBody>
      </p:sp>
      <p:sp>
        <p:nvSpPr>
          <p:cNvPr id="6" name="Slide Number Placeholder 5"/>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3184340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35CAF3-4D32-4020-B48A-3AECCA726BFA}" type="datetime1">
              <a:rPr lang="en-US" smtClean="0"/>
              <a:t>12/14/2015</a:t>
            </a:fld>
            <a:endParaRPr lang="en-US" dirty="0"/>
          </a:p>
        </p:txBody>
      </p:sp>
      <p:sp>
        <p:nvSpPr>
          <p:cNvPr id="6" name="Footer Placeholder 5"/>
          <p:cNvSpPr>
            <a:spLocks noGrp="1"/>
          </p:cNvSpPr>
          <p:nvPr>
            <p:ph type="ftr" sz="quarter" idx="11"/>
          </p:nvPr>
        </p:nvSpPr>
        <p:spPr/>
        <p:txBody>
          <a:bodyPr/>
          <a:lstStyle/>
          <a:p>
            <a:r>
              <a:rPr lang="en-US" smtClean="0"/>
              <a:t>Fred Smith for Change the Stakes</a:t>
            </a:r>
            <a:endParaRPr lang="en-US" dirty="0"/>
          </a:p>
        </p:txBody>
      </p:sp>
      <p:sp>
        <p:nvSpPr>
          <p:cNvPr id="7" name="Slide Number Placeholder 6"/>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2232269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207887-F9B2-4244-B9BF-56D3A8ECD5A7}" type="datetime1">
              <a:rPr lang="en-US" smtClean="0"/>
              <a:t>12/14/2015</a:t>
            </a:fld>
            <a:endParaRPr lang="en-US" dirty="0"/>
          </a:p>
        </p:txBody>
      </p:sp>
      <p:sp>
        <p:nvSpPr>
          <p:cNvPr id="8" name="Footer Placeholder 7"/>
          <p:cNvSpPr>
            <a:spLocks noGrp="1"/>
          </p:cNvSpPr>
          <p:nvPr>
            <p:ph type="ftr" sz="quarter" idx="11"/>
          </p:nvPr>
        </p:nvSpPr>
        <p:spPr/>
        <p:txBody>
          <a:bodyPr/>
          <a:lstStyle/>
          <a:p>
            <a:r>
              <a:rPr lang="en-US" smtClean="0"/>
              <a:t>Fred Smith for Change the Stakes</a:t>
            </a:r>
            <a:endParaRPr lang="en-US" dirty="0"/>
          </a:p>
        </p:txBody>
      </p:sp>
      <p:sp>
        <p:nvSpPr>
          <p:cNvPr id="9" name="Slide Number Placeholder 8"/>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2175533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DF2637-53C2-4A0F-AFC2-D326782BF3E6}" type="datetime1">
              <a:rPr lang="en-US" smtClean="0"/>
              <a:t>12/14/2015</a:t>
            </a:fld>
            <a:endParaRPr lang="en-US" dirty="0"/>
          </a:p>
        </p:txBody>
      </p:sp>
      <p:sp>
        <p:nvSpPr>
          <p:cNvPr id="4" name="Footer Placeholder 3"/>
          <p:cNvSpPr>
            <a:spLocks noGrp="1"/>
          </p:cNvSpPr>
          <p:nvPr>
            <p:ph type="ftr" sz="quarter" idx="11"/>
          </p:nvPr>
        </p:nvSpPr>
        <p:spPr/>
        <p:txBody>
          <a:bodyPr/>
          <a:lstStyle/>
          <a:p>
            <a:r>
              <a:rPr lang="en-US" smtClean="0"/>
              <a:t>Fred Smith for Change the Stakes</a:t>
            </a:r>
            <a:endParaRPr lang="en-US" dirty="0"/>
          </a:p>
        </p:txBody>
      </p:sp>
      <p:sp>
        <p:nvSpPr>
          <p:cNvPr id="5" name="Slide Number Placeholder 4"/>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257565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C8929B-04F6-469A-BABD-B837FC6E9AE5}" type="datetime1">
              <a:rPr lang="en-US" smtClean="0"/>
              <a:t>12/14/2015</a:t>
            </a:fld>
            <a:endParaRPr lang="en-US" dirty="0"/>
          </a:p>
        </p:txBody>
      </p:sp>
      <p:sp>
        <p:nvSpPr>
          <p:cNvPr id="3" name="Footer Placeholder 2"/>
          <p:cNvSpPr>
            <a:spLocks noGrp="1"/>
          </p:cNvSpPr>
          <p:nvPr>
            <p:ph type="ftr" sz="quarter" idx="11"/>
          </p:nvPr>
        </p:nvSpPr>
        <p:spPr/>
        <p:txBody>
          <a:bodyPr/>
          <a:lstStyle/>
          <a:p>
            <a:r>
              <a:rPr lang="en-US" smtClean="0"/>
              <a:t>Fred Smith for Change the Stakes</a:t>
            </a:r>
            <a:endParaRPr lang="en-US" dirty="0"/>
          </a:p>
        </p:txBody>
      </p:sp>
      <p:sp>
        <p:nvSpPr>
          <p:cNvPr id="4" name="Slide Number Placeholder 3"/>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3802188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404974-C41F-4ECB-9E7C-7B3D67408486}" type="datetime1">
              <a:rPr lang="en-US" smtClean="0"/>
              <a:t>12/14/2015</a:t>
            </a:fld>
            <a:endParaRPr lang="en-US" dirty="0"/>
          </a:p>
        </p:txBody>
      </p:sp>
      <p:sp>
        <p:nvSpPr>
          <p:cNvPr id="6" name="Footer Placeholder 5"/>
          <p:cNvSpPr>
            <a:spLocks noGrp="1"/>
          </p:cNvSpPr>
          <p:nvPr>
            <p:ph type="ftr" sz="quarter" idx="11"/>
          </p:nvPr>
        </p:nvSpPr>
        <p:spPr/>
        <p:txBody>
          <a:bodyPr/>
          <a:lstStyle/>
          <a:p>
            <a:r>
              <a:rPr lang="en-US" smtClean="0"/>
              <a:t>Fred Smith for Change the Stakes</a:t>
            </a:r>
            <a:endParaRPr lang="en-US" dirty="0"/>
          </a:p>
        </p:txBody>
      </p:sp>
      <p:sp>
        <p:nvSpPr>
          <p:cNvPr id="7" name="Slide Number Placeholder 6"/>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403577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558589-EF2D-4AD6-8DD1-7F36C2D52C2D}" type="datetime1">
              <a:rPr lang="en-US" smtClean="0"/>
              <a:t>12/14/2015</a:t>
            </a:fld>
            <a:endParaRPr lang="en-US" dirty="0"/>
          </a:p>
        </p:txBody>
      </p:sp>
      <p:sp>
        <p:nvSpPr>
          <p:cNvPr id="6" name="Footer Placeholder 5"/>
          <p:cNvSpPr>
            <a:spLocks noGrp="1"/>
          </p:cNvSpPr>
          <p:nvPr>
            <p:ph type="ftr" sz="quarter" idx="11"/>
          </p:nvPr>
        </p:nvSpPr>
        <p:spPr/>
        <p:txBody>
          <a:bodyPr/>
          <a:lstStyle/>
          <a:p>
            <a:r>
              <a:rPr lang="en-US" smtClean="0"/>
              <a:t>Fred Smith for Change the Stakes</a:t>
            </a:r>
            <a:endParaRPr lang="en-US" dirty="0"/>
          </a:p>
        </p:txBody>
      </p:sp>
      <p:sp>
        <p:nvSpPr>
          <p:cNvPr id="7" name="Slide Number Placeholder 6"/>
          <p:cNvSpPr>
            <a:spLocks noGrp="1"/>
          </p:cNvSpPr>
          <p:nvPr>
            <p:ph type="sldNum" sz="quarter" idx="12"/>
          </p:nvPr>
        </p:nvSpPr>
        <p:spPr/>
        <p:txBody>
          <a:bodyPr/>
          <a:lstStyle/>
          <a:p>
            <a:fld id="{E49B45B3-1923-4ABD-B645-94D0F3C1323A}" type="slidenum">
              <a:rPr lang="en-US" smtClean="0"/>
              <a:t>‹#›</a:t>
            </a:fld>
            <a:endParaRPr lang="en-US" dirty="0"/>
          </a:p>
        </p:txBody>
      </p:sp>
    </p:spTree>
    <p:extLst>
      <p:ext uri="{BB962C8B-B14F-4D97-AF65-F5344CB8AC3E}">
        <p14:creationId xmlns:p14="http://schemas.microsoft.com/office/powerpoint/2010/main" val="146789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ECA723-0787-4209-A691-78E0AD2388D0}" type="datetime1">
              <a:rPr lang="en-US" smtClean="0"/>
              <a:t>12/14/2015</a:t>
            </a:fld>
            <a:endParaRPr lang="en-US" dirty="0"/>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Fred Smith for Change the Stakes</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B45B3-1923-4ABD-B645-94D0F3C1323A}" type="slidenum">
              <a:rPr lang="en-US" smtClean="0"/>
              <a:t>‹#›</a:t>
            </a:fld>
            <a:endParaRPr lang="en-US" dirty="0"/>
          </a:p>
        </p:txBody>
      </p:sp>
    </p:spTree>
    <p:extLst>
      <p:ext uri="{BB962C8B-B14F-4D97-AF65-F5344CB8AC3E}">
        <p14:creationId xmlns:p14="http://schemas.microsoft.com/office/powerpoint/2010/main" val="865172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hangethestake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1"/>
            <a:ext cx="8229600" cy="4906966"/>
          </a:xfrm>
        </p:spPr>
        <p:txBody>
          <a:bodyPr>
            <a:normAutofit/>
          </a:bodyPr>
          <a:lstStyle/>
          <a:p>
            <a:pPr marL="0" indent="0" algn="ctr">
              <a:buNone/>
            </a:pPr>
            <a:endParaRPr lang="en-US" sz="1400" b="1" dirty="0" smtClean="0"/>
          </a:p>
          <a:p>
            <a:pPr marL="0" indent="0" algn="ctr">
              <a:buNone/>
            </a:pPr>
            <a:r>
              <a:rPr lang="en-US" sz="3600" b="1" dirty="0" smtClean="0">
                <a:solidFill>
                  <a:srgbClr val="FF0000"/>
                </a:solidFill>
              </a:rPr>
              <a:t>Let’s Examine Our Exams:</a:t>
            </a:r>
          </a:p>
          <a:p>
            <a:pPr marL="0" indent="0" algn="ctr">
              <a:buNone/>
            </a:pPr>
            <a:r>
              <a:rPr lang="en-US" b="1" dirty="0" smtClean="0"/>
              <a:t>On Test Reliability, Validity and Results</a:t>
            </a:r>
            <a:endParaRPr lang="en-US" b="1" dirty="0"/>
          </a:p>
          <a:p>
            <a:pPr marL="0" indent="0" algn="ctr">
              <a:buNone/>
            </a:pPr>
            <a:r>
              <a:rPr lang="en-US" b="1" dirty="0"/>
              <a:t>a</a:t>
            </a:r>
            <a:r>
              <a:rPr lang="en-US" b="1" dirty="0" smtClean="0"/>
              <a:t>nd the New York State Testing Program</a:t>
            </a:r>
            <a:endParaRPr lang="en-US" dirty="0" smtClean="0"/>
          </a:p>
          <a:p>
            <a:pPr marL="0" indent="0" algn="ctr">
              <a:lnSpc>
                <a:spcPts val="1200"/>
              </a:lnSpc>
              <a:buNone/>
            </a:pPr>
            <a:endParaRPr lang="en-US" dirty="0" smtClean="0"/>
          </a:p>
          <a:p>
            <a:pPr marL="0" indent="0" algn="ctr">
              <a:lnSpc>
                <a:spcPts val="800"/>
              </a:lnSpc>
              <a:buNone/>
            </a:pPr>
            <a:endParaRPr lang="en-US" dirty="0" smtClean="0"/>
          </a:p>
          <a:p>
            <a:pPr marL="0" indent="0" algn="ctr">
              <a:lnSpc>
                <a:spcPts val="800"/>
              </a:lnSpc>
              <a:buNone/>
            </a:pPr>
            <a:r>
              <a:rPr lang="en-US" sz="1600" dirty="0" smtClean="0"/>
              <a:t>~~~~~~</a:t>
            </a:r>
            <a:endParaRPr lang="en-US" sz="1600" dirty="0"/>
          </a:p>
          <a:p>
            <a:pPr marL="0" lvl="0" indent="0" algn="ctr">
              <a:lnSpc>
                <a:spcPts val="1600"/>
              </a:lnSpc>
              <a:buNone/>
            </a:pPr>
            <a:endParaRPr lang="en-US" sz="1600" b="1" dirty="0" smtClean="0">
              <a:solidFill>
                <a:prstClr val="black">
                  <a:lumMod val="95000"/>
                  <a:lumOff val="5000"/>
                </a:prstClr>
              </a:solidFill>
            </a:endParaRPr>
          </a:p>
          <a:p>
            <a:pPr marL="0" lvl="0" indent="0" algn="ctr">
              <a:lnSpc>
                <a:spcPts val="1600"/>
              </a:lnSpc>
              <a:buNone/>
            </a:pPr>
            <a:endParaRPr lang="en-US" sz="1600" b="1" dirty="0" smtClean="0">
              <a:solidFill>
                <a:prstClr val="black">
                  <a:lumMod val="95000"/>
                  <a:lumOff val="5000"/>
                </a:prstClr>
              </a:solidFill>
            </a:endParaRPr>
          </a:p>
          <a:p>
            <a:pPr marL="0" lvl="0" indent="0" algn="ctr">
              <a:lnSpc>
                <a:spcPts val="1600"/>
              </a:lnSpc>
              <a:buNone/>
            </a:pPr>
            <a:r>
              <a:rPr lang="en-US" sz="1600" b="1" dirty="0" smtClean="0">
                <a:solidFill>
                  <a:prstClr val="black">
                    <a:lumMod val="95000"/>
                    <a:lumOff val="5000"/>
                  </a:prstClr>
                </a:solidFill>
              </a:rPr>
              <a:t>Fred Smith</a:t>
            </a:r>
            <a:endParaRPr lang="en-US" sz="1600" b="1" dirty="0">
              <a:solidFill>
                <a:prstClr val="black">
                  <a:lumMod val="95000"/>
                  <a:lumOff val="5000"/>
                </a:prstClr>
              </a:solidFill>
            </a:endParaRPr>
          </a:p>
          <a:p>
            <a:pPr marL="0" lvl="0" indent="0" algn="ctr">
              <a:lnSpc>
                <a:spcPts val="1200"/>
              </a:lnSpc>
              <a:buNone/>
            </a:pPr>
            <a:r>
              <a:rPr lang="en-US" sz="1600" b="1" dirty="0" smtClean="0">
                <a:solidFill>
                  <a:prstClr val="black">
                    <a:lumMod val="95000"/>
                    <a:lumOff val="5000"/>
                  </a:prstClr>
                </a:solidFill>
              </a:rPr>
              <a:t>Administrative </a:t>
            </a:r>
            <a:r>
              <a:rPr lang="en-US" sz="1600" b="1" dirty="0">
                <a:solidFill>
                  <a:prstClr val="black">
                    <a:lumMod val="95000"/>
                    <a:lumOff val="5000"/>
                  </a:prstClr>
                </a:solidFill>
              </a:rPr>
              <a:t>Analyst (Ret.)</a:t>
            </a:r>
          </a:p>
          <a:p>
            <a:pPr marL="0" lvl="0" indent="0" algn="ctr">
              <a:lnSpc>
                <a:spcPts val="900"/>
              </a:lnSpc>
              <a:buNone/>
            </a:pPr>
            <a:r>
              <a:rPr lang="en-US" sz="1600" b="1" dirty="0">
                <a:solidFill>
                  <a:prstClr val="black">
                    <a:lumMod val="95000"/>
                    <a:lumOff val="5000"/>
                  </a:prstClr>
                </a:solidFill>
              </a:rPr>
              <a:t>New York City Public Schools</a:t>
            </a:r>
          </a:p>
          <a:p>
            <a:pPr marL="0" lvl="0" indent="0" algn="ctr">
              <a:lnSpc>
                <a:spcPts val="600"/>
              </a:lnSpc>
              <a:buNone/>
            </a:pPr>
            <a:endParaRPr lang="en-US" sz="1600" b="1" dirty="0">
              <a:solidFill>
                <a:prstClr val="black">
                  <a:lumMod val="95000"/>
                  <a:lumOff val="5000"/>
                </a:prstClr>
              </a:solidFill>
            </a:endParaRPr>
          </a:p>
          <a:p>
            <a:pPr marL="0" lvl="0" indent="0" algn="ctr">
              <a:lnSpc>
                <a:spcPts val="900"/>
              </a:lnSpc>
              <a:buNone/>
            </a:pPr>
            <a:r>
              <a:rPr lang="en-US" sz="1600" b="1" dirty="0">
                <a:solidFill>
                  <a:prstClr val="black">
                    <a:lumMod val="95000"/>
                    <a:lumOff val="5000"/>
                  </a:prstClr>
                </a:solidFill>
              </a:rPr>
              <a:t>Change the Stakes</a:t>
            </a:r>
          </a:p>
          <a:p>
            <a:pPr marL="0" lvl="0" indent="0" algn="ctr">
              <a:lnSpc>
                <a:spcPts val="400"/>
              </a:lnSpc>
              <a:buNone/>
            </a:pPr>
            <a:endParaRPr lang="en-US" sz="1600" b="1" dirty="0" smtClean="0">
              <a:solidFill>
                <a:prstClr val="black">
                  <a:lumMod val="95000"/>
                  <a:lumOff val="5000"/>
                </a:prstClr>
              </a:solidFill>
            </a:endParaRPr>
          </a:p>
          <a:p>
            <a:pPr marL="0" lvl="0" indent="0" algn="ctr">
              <a:lnSpc>
                <a:spcPts val="600"/>
              </a:lnSpc>
              <a:buNone/>
            </a:pPr>
            <a:r>
              <a:rPr lang="en-US" sz="1600" b="1" dirty="0" smtClean="0">
                <a:solidFill>
                  <a:prstClr val="black">
                    <a:lumMod val="95000"/>
                    <a:lumOff val="5000"/>
                  </a:prstClr>
                </a:solidFill>
                <a:hlinkClick r:id="rId3"/>
              </a:rPr>
              <a:t>www.changethestakes.org</a:t>
            </a:r>
            <a:endParaRPr lang="en-US" sz="1600" b="1" dirty="0">
              <a:solidFill>
                <a:prstClr val="black">
                  <a:lumMod val="95000"/>
                  <a:lumOff val="5000"/>
                </a:prstClr>
              </a:solidFill>
            </a:endParaRPr>
          </a:p>
          <a:p>
            <a:pPr marL="0" lvl="0" indent="0" algn="ctr">
              <a:lnSpc>
                <a:spcPts val="600"/>
              </a:lnSpc>
              <a:buNone/>
            </a:pPr>
            <a:endParaRPr lang="en-US" sz="1600" b="1" dirty="0">
              <a:solidFill>
                <a:prstClr val="black">
                  <a:lumMod val="95000"/>
                  <a:lumOff val="5000"/>
                </a:prstClr>
              </a:solidFill>
            </a:endParaRPr>
          </a:p>
          <a:p>
            <a:pPr marL="0" lvl="0" indent="0" algn="ctr">
              <a:lnSpc>
                <a:spcPts val="1500"/>
              </a:lnSpc>
              <a:buNone/>
            </a:pPr>
            <a:r>
              <a:rPr lang="en-US" sz="1600" b="1" dirty="0" smtClean="0">
                <a:solidFill>
                  <a:prstClr val="black">
                    <a:lumMod val="95000"/>
                    <a:lumOff val="5000"/>
                  </a:prstClr>
                </a:solidFill>
              </a:rPr>
              <a:t>December 14, 2015</a:t>
            </a:r>
            <a:endParaRPr lang="en-US" sz="1600" b="1" dirty="0">
              <a:solidFill>
                <a:prstClr val="black">
                  <a:lumMod val="95000"/>
                  <a:lumOff val="5000"/>
                </a:prstClr>
              </a:solidFill>
            </a:endParaRPr>
          </a:p>
          <a:p>
            <a:pPr marL="0" indent="0" algn="ctr">
              <a:buNone/>
            </a:pPr>
            <a:endParaRPr lang="en-US" dirty="0" smtClean="0"/>
          </a:p>
          <a:p>
            <a:pPr marL="0" indent="0" algn="ctr">
              <a:buNone/>
            </a:pPr>
            <a:endParaRPr lang="en-US" dirty="0"/>
          </a:p>
        </p:txBody>
      </p:sp>
      <p:sp>
        <p:nvSpPr>
          <p:cNvPr id="7" name="Slide Number Placeholder 6"/>
          <p:cNvSpPr>
            <a:spLocks noGrp="1"/>
          </p:cNvSpPr>
          <p:nvPr>
            <p:ph type="sldNum" sz="quarter" idx="12"/>
          </p:nvPr>
        </p:nvSpPr>
        <p:spPr/>
        <p:txBody>
          <a:bodyPr/>
          <a:lstStyle/>
          <a:p>
            <a:fld id="{E49B45B3-1923-4ABD-B645-94D0F3C1323A}" type="slidenum">
              <a:rPr lang="en-US" smtClean="0"/>
              <a:t>1</a:t>
            </a:fld>
            <a:endParaRPr lang="en-US" dirty="0"/>
          </a:p>
        </p:txBody>
      </p:sp>
    </p:spTree>
    <p:extLst>
      <p:ext uri="{BB962C8B-B14F-4D97-AF65-F5344CB8AC3E}">
        <p14:creationId xmlns:p14="http://schemas.microsoft.com/office/powerpoint/2010/main" val="89653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The Normal Distribution</a:t>
            </a:r>
            <a:br>
              <a:rPr lang="en-US" sz="2800" b="1" dirty="0" smtClean="0"/>
            </a:br>
            <a:r>
              <a:rPr lang="en-US" sz="2400" b="1" dirty="0" smtClean="0"/>
              <a:t>aka The Bell-Shaped Curve</a:t>
            </a:r>
            <a:endParaRPr lang="en-US" sz="2400" b="1" dirty="0"/>
          </a:p>
        </p:txBody>
      </p:sp>
      <p:sp>
        <p:nvSpPr>
          <p:cNvPr id="4" name="Slide Number Placeholder 3"/>
          <p:cNvSpPr>
            <a:spLocks noGrp="1"/>
          </p:cNvSpPr>
          <p:nvPr>
            <p:ph type="sldNum" sz="quarter" idx="12"/>
          </p:nvPr>
        </p:nvSpPr>
        <p:spPr/>
        <p:txBody>
          <a:bodyPr/>
          <a:lstStyle/>
          <a:p>
            <a:fld id="{E49B45B3-1923-4ABD-B645-94D0F3C1323A}" type="slidenum">
              <a:rPr lang="en-US" smtClean="0"/>
              <a:t>10</a:t>
            </a:fld>
            <a:endParaRPr 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371600"/>
            <a:ext cx="7162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33400" y="4191000"/>
            <a:ext cx="8229600" cy="2031325"/>
          </a:xfrm>
          <a:prstGeom prst="rect">
            <a:avLst/>
          </a:prstGeom>
          <a:noFill/>
        </p:spPr>
        <p:txBody>
          <a:bodyPr wrap="square" rtlCol="0">
            <a:spAutoFit/>
          </a:bodyPr>
          <a:lstStyle/>
          <a:p>
            <a:r>
              <a:rPr lang="en-US" dirty="0" smtClean="0"/>
              <a:t>Scientists noticed that measures of height and weight follow a predictable pattern in the general population.  Most people are in the middle, near the average—or the norm.  Some are in a range that is a little above or below the middle; a small percentage are in the upper or lower end of the curve.  This has been described as the normal distribution.  It was reasoned that if physical attributes take on this shape, then things like IQ and educational achievement also follow this model.  So tests were designed and constructed to yield results to reflect this pattern.</a:t>
            </a:r>
            <a:endParaRPr lang="en-US" dirty="0"/>
          </a:p>
        </p:txBody>
      </p:sp>
    </p:spTree>
    <p:extLst>
      <p:ext uri="{BB962C8B-B14F-4D97-AF65-F5344CB8AC3E}">
        <p14:creationId xmlns:p14="http://schemas.microsoft.com/office/powerpoint/2010/main" val="2043483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9B45B3-1923-4ABD-B645-94D0F3C1323A}" type="slidenum">
              <a:rPr lang="en-US" smtClean="0"/>
              <a:t>11</a:t>
            </a:fld>
            <a:endParaRPr lang="en-US" dirty="0"/>
          </a:p>
        </p:txBody>
      </p:sp>
      <p:sp>
        <p:nvSpPr>
          <p:cNvPr id="3" name="TextBox 2"/>
          <p:cNvSpPr txBox="1"/>
          <p:nvPr/>
        </p:nvSpPr>
        <p:spPr>
          <a:xfrm>
            <a:off x="620486" y="304800"/>
            <a:ext cx="8001000" cy="6186309"/>
          </a:xfrm>
          <a:prstGeom prst="rect">
            <a:avLst/>
          </a:prstGeom>
          <a:noFill/>
        </p:spPr>
        <p:txBody>
          <a:bodyPr wrap="square" rtlCol="0">
            <a:spAutoFit/>
          </a:bodyPr>
          <a:lstStyle/>
          <a:p>
            <a:pPr algn="ctr"/>
            <a:r>
              <a:rPr lang="en-US" dirty="0" smtClean="0"/>
              <a:t>Item Development</a:t>
            </a:r>
          </a:p>
          <a:p>
            <a:pPr algn="ctr"/>
            <a:endParaRPr lang="en-US" sz="900" dirty="0"/>
          </a:p>
          <a:p>
            <a:r>
              <a:rPr lang="en-US" dirty="0" smtClean="0"/>
              <a:t>Two approaches to creating test questions have been taken by the New York State Education Department to produce ELA and math tests for students in grads 3 – 8.  They have involved working with commercial test publishers (CTB/McGraw-Hill, 2002-2011 and Pearson, Inc., 2012 to date) in compliance with testing requirements set forth by the No Child Left Behind Act.</a:t>
            </a:r>
          </a:p>
          <a:p>
            <a:endParaRPr lang="en-US" sz="900" dirty="0"/>
          </a:p>
          <a:p>
            <a:r>
              <a:rPr lang="en-US" dirty="0" smtClean="0"/>
              <a:t>The preferred approach is known as </a:t>
            </a:r>
            <a:r>
              <a:rPr lang="en-US" b="1" u="sng" dirty="0" smtClean="0"/>
              <a:t>embedded field testing</a:t>
            </a:r>
            <a:r>
              <a:rPr lang="en-US" dirty="0" smtClean="0"/>
              <a:t>.  The other method has been called </a:t>
            </a:r>
            <a:r>
              <a:rPr lang="en-US" b="1" u="sng" dirty="0" smtClean="0"/>
              <a:t>stand-alone field testing</a:t>
            </a:r>
            <a:r>
              <a:rPr lang="en-US" dirty="0" smtClean="0"/>
              <a:t>.   Both allow material to be tried out on students and items are analyzed to see how well test items are functioning:</a:t>
            </a:r>
          </a:p>
          <a:p>
            <a:endParaRPr lang="en-US" sz="900" dirty="0" smtClean="0"/>
          </a:p>
          <a:p>
            <a:r>
              <a:rPr lang="en-US" dirty="0" smtClean="0"/>
              <a:t>Are the items confusing?  Is there more than one acceptable answer to a given question?  Are the reading passages and math problems appropriate to the age- and grade-level of the children for whom they are intended?  Does the test provide enough time for students to complete?  Do the items show bias against a particular group of students?  Item analysis is performed to address these concerns.</a:t>
            </a:r>
          </a:p>
          <a:p>
            <a:endParaRPr lang="en-US" sz="900" dirty="0"/>
          </a:p>
          <a:p>
            <a:r>
              <a:rPr lang="en-US" b="1" u="sng" dirty="0" smtClean="0"/>
              <a:t>Embedded Field Testing </a:t>
            </a:r>
            <a:r>
              <a:rPr lang="en-US" dirty="0" smtClean="0"/>
              <a:t>is the preferred way to try out material.  This practice has been used in major testing programs, such as the SAT. </a:t>
            </a:r>
            <a:r>
              <a:rPr lang="en-US" i="1" dirty="0" smtClean="0"/>
              <a:t> </a:t>
            </a:r>
            <a:r>
              <a:rPr lang="en-US" dirty="0" smtClean="0"/>
              <a:t>It depends on students who are taking tests not knowing which material is being tried out—because the trial items are interspersed among the items that actually count.  The embedded items do not count in scoring the test.   The items being field tested in this manner make up a small part of the “operational test” that is considered the real test.    </a:t>
            </a:r>
            <a:endParaRPr lang="en-US" dirty="0"/>
          </a:p>
        </p:txBody>
      </p:sp>
    </p:spTree>
    <p:extLst>
      <p:ext uri="{BB962C8B-B14F-4D97-AF65-F5344CB8AC3E}">
        <p14:creationId xmlns:p14="http://schemas.microsoft.com/office/powerpoint/2010/main" val="674058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9B45B3-1923-4ABD-B645-94D0F3C1323A}" type="slidenum">
              <a:rPr lang="en-US" smtClean="0"/>
              <a:t>12</a:t>
            </a:fld>
            <a:endParaRPr lang="en-US" dirty="0"/>
          </a:p>
        </p:txBody>
      </p:sp>
      <p:sp>
        <p:nvSpPr>
          <p:cNvPr id="3" name="TextBox 2"/>
          <p:cNvSpPr txBox="1"/>
          <p:nvPr/>
        </p:nvSpPr>
        <p:spPr>
          <a:xfrm>
            <a:off x="206829" y="838200"/>
            <a:ext cx="8686800" cy="5355312"/>
          </a:xfrm>
          <a:prstGeom prst="rect">
            <a:avLst/>
          </a:prstGeom>
          <a:noFill/>
        </p:spPr>
        <p:txBody>
          <a:bodyPr wrap="square" rtlCol="0">
            <a:spAutoFit/>
          </a:bodyPr>
          <a:lstStyle/>
          <a:p>
            <a:r>
              <a:rPr lang="en-US" dirty="0" smtClean="0"/>
              <a:t>Advantage of Embedding:  Students are motivated to do well on the entire test.  Since they do not know which items are embedded, they try equally hard to answer the trial items—under real examination conditions.  The information gained from this approach is likely to reflect how students will do on the same material should it be selected for future use—and be included on operational exams.</a:t>
            </a:r>
          </a:p>
          <a:p>
            <a:endParaRPr lang="en-US" dirty="0"/>
          </a:p>
          <a:p>
            <a:r>
              <a:rPr lang="en-US" dirty="0" smtClean="0"/>
              <a:t>Disadvantage:  Embedding items lengthens the testing period.  Students taking items that don’t count may lose energy or focus when they get to operational items that come later in the test.  This would impact their results on the “real” test. </a:t>
            </a:r>
          </a:p>
          <a:p>
            <a:endParaRPr lang="en-US" dirty="0"/>
          </a:p>
          <a:p>
            <a:r>
              <a:rPr lang="en-US" dirty="0" smtClean="0"/>
              <a:t>In addition, embedded field testing requires many tryout forms of a test to be prepared in order to generate a large pool of items from which to choose good items for subsequent exams.  Each form will contain a set of field test questions embedded within the operational material, which stays the same from form to form.  </a:t>
            </a:r>
          </a:p>
          <a:p>
            <a:endParaRPr lang="en-US" dirty="0"/>
          </a:p>
          <a:p>
            <a:r>
              <a:rPr lang="en-US" dirty="0" smtClean="0"/>
              <a:t>Done correctly, there should be between 15 and 25 forms to allow a sufficient number of embedded problems, passages, items to be </a:t>
            </a:r>
            <a:r>
              <a:rPr lang="en-US" dirty="0" smtClean="0"/>
              <a:t>tried out </a:t>
            </a:r>
            <a:r>
              <a:rPr lang="en-US" dirty="0" smtClean="0"/>
              <a:t>in order to build the next test without making any testing session too long.  In New York State, embedded ELA and math field testing began with Pearson in 2012, but only four forms per grade </a:t>
            </a:r>
            <a:r>
              <a:rPr lang="en-US" dirty="0" smtClean="0"/>
              <a:t>were given</a:t>
            </a:r>
            <a:r>
              <a:rPr lang="en-US" dirty="0" smtClean="0"/>
              <a:t>.  </a:t>
            </a:r>
            <a:endParaRPr lang="en-US" dirty="0"/>
          </a:p>
        </p:txBody>
      </p:sp>
    </p:spTree>
    <p:extLst>
      <p:ext uri="{BB962C8B-B14F-4D97-AF65-F5344CB8AC3E}">
        <p14:creationId xmlns:p14="http://schemas.microsoft.com/office/powerpoint/2010/main" val="22570611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9B45B3-1923-4ABD-B645-94D0F3C1323A}" type="slidenum">
              <a:rPr lang="en-US" smtClean="0"/>
              <a:t>13</a:t>
            </a:fld>
            <a:endParaRPr lang="en-US" dirty="0"/>
          </a:p>
        </p:txBody>
      </p:sp>
      <p:sp>
        <p:nvSpPr>
          <p:cNvPr id="3" name="TextBox 2"/>
          <p:cNvSpPr txBox="1"/>
          <p:nvPr/>
        </p:nvSpPr>
        <p:spPr>
          <a:xfrm>
            <a:off x="217714" y="533400"/>
            <a:ext cx="8610600" cy="4801314"/>
          </a:xfrm>
          <a:prstGeom prst="rect">
            <a:avLst/>
          </a:prstGeom>
          <a:noFill/>
        </p:spPr>
        <p:txBody>
          <a:bodyPr wrap="square" rtlCol="0">
            <a:spAutoFit/>
          </a:bodyPr>
          <a:lstStyle/>
          <a:p>
            <a:r>
              <a:rPr lang="en-US" b="1" u="sng" dirty="0" smtClean="0"/>
              <a:t>Stand-Alone Field Testing</a:t>
            </a:r>
            <a:r>
              <a:rPr lang="en-US" dirty="0" smtClean="0"/>
              <a:t> has been done in New York to make up for the lack of items that were tried via the use of only four forms containing embedded material.  This approach involves administering separate forms—containing nothing but trial </a:t>
            </a:r>
            <a:r>
              <a:rPr lang="en-US" dirty="0" smtClean="0"/>
              <a:t>material--on </a:t>
            </a:r>
            <a:r>
              <a:rPr lang="en-US" dirty="0" smtClean="0"/>
              <a:t>a day apart from the scheduled operational testing date.  </a:t>
            </a:r>
          </a:p>
          <a:p>
            <a:endParaRPr lang="en-US" dirty="0"/>
          </a:p>
          <a:p>
            <a:r>
              <a:rPr lang="en-US" dirty="0" smtClean="0"/>
              <a:t>Advantage:  The publisher can prepare many forms and items to be taken by students without hurting their performance on an operational exam.  </a:t>
            </a:r>
          </a:p>
          <a:p>
            <a:endParaRPr lang="en-US" dirty="0"/>
          </a:p>
          <a:p>
            <a:r>
              <a:rPr lang="en-US" dirty="0" smtClean="0"/>
              <a:t>Disadvantage: Students are not motivated to do their best on a test they know doesn’t count.  The effort put forth is not likely to match the level of attention their </a:t>
            </a:r>
            <a:r>
              <a:rPr lang="en-US" dirty="0"/>
              <a:t>b</a:t>
            </a:r>
            <a:r>
              <a:rPr lang="en-US" dirty="0" smtClean="0"/>
              <a:t>est effort would require. This has the effect of generating misleading, unreliable statistics that will make it problematic to choose items for future tests—where students taking these exams will be motivated to do their best.</a:t>
            </a:r>
            <a:endParaRPr lang="en-US" dirty="0"/>
          </a:p>
          <a:p>
            <a:endParaRPr lang="en-US" dirty="0" smtClean="0"/>
          </a:p>
          <a:p>
            <a:r>
              <a:rPr lang="en-US" dirty="0" smtClean="0"/>
              <a:t>Pearson has been doing stand-alone field testing every June since 2012, arguably the worst time of year to test children and expect them to be motivated to do well on tests, especially ones that don’t count.</a:t>
            </a:r>
            <a:endParaRPr lang="en-US" dirty="0"/>
          </a:p>
        </p:txBody>
      </p:sp>
    </p:spTree>
    <p:extLst>
      <p:ext uri="{BB962C8B-B14F-4D97-AF65-F5344CB8AC3E}">
        <p14:creationId xmlns:p14="http://schemas.microsoft.com/office/powerpoint/2010/main" val="987550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a:bodyPr>
          <a:lstStyle/>
          <a:p>
            <a:pPr marL="0" indent="0" algn="ctr">
              <a:buNone/>
            </a:pPr>
            <a:endParaRPr lang="en-US" sz="3600" dirty="0" smtClean="0">
              <a:solidFill>
                <a:srgbClr val="FF0000"/>
              </a:solidFill>
            </a:endParaRPr>
          </a:p>
          <a:p>
            <a:pPr marL="0" indent="0" algn="ctr">
              <a:buNone/>
            </a:pPr>
            <a:r>
              <a:rPr lang="en-US" sz="8000" dirty="0" smtClean="0">
                <a:solidFill>
                  <a:srgbClr val="FF0000"/>
                </a:solidFill>
              </a:rPr>
              <a:t>TESTING IS AN ART</a:t>
            </a:r>
          </a:p>
          <a:p>
            <a:pPr marL="0" indent="0" algn="ctr">
              <a:buNone/>
            </a:pPr>
            <a:endParaRPr lang="en-US" sz="2000" dirty="0" smtClean="0">
              <a:solidFill>
                <a:srgbClr val="FF0000"/>
              </a:solidFill>
            </a:endParaRPr>
          </a:p>
          <a:p>
            <a:pPr marL="0" indent="0" algn="ctr">
              <a:buNone/>
            </a:pPr>
            <a:r>
              <a:rPr lang="en-US" sz="8000" dirty="0" smtClean="0">
                <a:solidFill>
                  <a:srgbClr val="FF0000"/>
                </a:solidFill>
              </a:rPr>
              <a:t>NOT A SCIENCE.</a:t>
            </a:r>
            <a:endParaRPr lang="en-US" sz="8000" dirty="0">
              <a:solidFill>
                <a:srgbClr val="FF0000"/>
              </a:solidFill>
            </a:endParaRPr>
          </a:p>
        </p:txBody>
      </p:sp>
      <p:sp>
        <p:nvSpPr>
          <p:cNvPr id="4" name="Slide Number Placeholder 3"/>
          <p:cNvSpPr>
            <a:spLocks noGrp="1"/>
          </p:cNvSpPr>
          <p:nvPr>
            <p:ph type="sldNum" sz="quarter" idx="12"/>
          </p:nvPr>
        </p:nvSpPr>
        <p:spPr/>
        <p:txBody>
          <a:bodyPr/>
          <a:lstStyle/>
          <a:p>
            <a:fld id="{E49B45B3-1923-4ABD-B645-94D0F3C1323A}" type="slidenum">
              <a:rPr lang="en-US" smtClean="0"/>
              <a:t>14</a:t>
            </a:fld>
            <a:endParaRPr lang="en-US" dirty="0"/>
          </a:p>
        </p:txBody>
      </p:sp>
    </p:spTree>
    <p:extLst>
      <p:ext uri="{BB962C8B-B14F-4D97-AF65-F5344CB8AC3E}">
        <p14:creationId xmlns:p14="http://schemas.microsoft.com/office/powerpoint/2010/main" val="129058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1"/>
            <a:ext cx="8229600" cy="1371599"/>
          </a:xfrm>
        </p:spPr>
        <p:txBody>
          <a:bodyPr>
            <a:normAutofit/>
          </a:bodyPr>
          <a:lstStyle/>
          <a:p>
            <a:pPr marL="0" indent="0" algn="ctr">
              <a:buNone/>
            </a:pPr>
            <a:r>
              <a:rPr lang="en-US" sz="6000" dirty="0" smtClean="0"/>
              <a:t>The Tale of the Scale</a:t>
            </a:r>
            <a:endParaRPr lang="en-US" sz="6000" dirty="0"/>
          </a:p>
        </p:txBody>
      </p:sp>
      <p:sp>
        <p:nvSpPr>
          <p:cNvPr id="4" name="Slide Number Placeholder 3"/>
          <p:cNvSpPr>
            <a:spLocks noGrp="1"/>
          </p:cNvSpPr>
          <p:nvPr>
            <p:ph type="sldNum" sz="quarter" idx="12"/>
          </p:nvPr>
        </p:nvSpPr>
        <p:spPr/>
        <p:txBody>
          <a:bodyPr/>
          <a:lstStyle/>
          <a:p>
            <a:fld id="{E49B45B3-1923-4ABD-B645-94D0F3C1323A}" type="slidenum">
              <a:rPr lang="en-US" smtClean="0"/>
              <a:t>2</a:t>
            </a:fld>
            <a:endParaRPr lang="en-US" dirty="0"/>
          </a:p>
        </p:txBody>
      </p:sp>
      <p:pic>
        <p:nvPicPr>
          <p:cNvPr id="1026" name="Picture 2" descr="C:\Documents and Settings\Fred Smith\Local Settings\Temporary Internet Files\Content.IE5\GOC9E4W5\large-Bathroom-scale-0-14186[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721429"/>
            <a:ext cx="30756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761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9B45B3-1923-4ABD-B645-94D0F3C1323A}" type="slidenum">
              <a:rPr lang="en-US" smtClean="0"/>
              <a:t>3</a:t>
            </a:fld>
            <a:endParaRPr lang="en-US" dirty="0"/>
          </a:p>
        </p:txBody>
      </p:sp>
      <p:graphicFrame>
        <p:nvGraphicFramePr>
          <p:cNvPr id="3" name="Chart 2"/>
          <p:cNvGraphicFramePr>
            <a:graphicFrameLocks noGrp="1"/>
          </p:cNvGraphicFramePr>
          <p:nvPr>
            <p:extLst>
              <p:ext uri="{D42A27DB-BD31-4B8C-83A1-F6EECF244321}">
                <p14:modId xmlns:p14="http://schemas.microsoft.com/office/powerpoint/2010/main" val="4048218370"/>
              </p:ext>
            </p:extLst>
          </p:nvPr>
        </p:nvGraphicFramePr>
        <p:xfrm>
          <a:off x="238125" y="280987"/>
          <a:ext cx="8667750" cy="6296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881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772400" cy="1470025"/>
          </a:xfrm>
        </p:spPr>
        <p:txBody>
          <a:bodyPr>
            <a:normAutofit/>
          </a:bodyPr>
          <a:lstStyle/>
          <a:p>
            <a:r>
              <a:rPr lang="en-US" sz="2800" dirty="0" smtClean="0"/>
              <a:t>Two Ways to Measure the Same Thing:</a:t>
            </a:r>
            <a:br>
              <a:rPr lang="en-US" sz="2800" dirty="0" smtClean="0"/>
            </a:br>
            <a:r>
              <a:rPr lang="en-US" sz="2800" dirty="0" smtClean="0"/>
              <a:t>Which Do You Think Is More </a:t>
            </a:r>
            <a:r>
              <a:rPr lang="en-US" sz="2800" u="sng" dirty="0" smtClean="0"/>
              <a:t>Reliable</a:t>
            </a:r>
            <a:r>
              <a:rPr lang="en-US" sz="2800" dirty="0" smtClean="0"/>
              <a:t>?</a:t>
            </a:r>
            <a:endParaRPr lang="en-US" sz="2800" dirty="0"/>
          </a:p>
        </p:txBody>
      </p:sp>
      <p:sp>
        <p:nvSpPr>
          <p:cNvPr id="3" name="Subtitle 2"/>
          <p:cNvSpPr>
            <a:spLocks noGrp="1"/>
          </p:cNvSpPr>
          <p:nvPr>
            <p:ph type="subTitle" idx="1"/>
          </p:nvPr>
        </p:nvSpPr>
        <p:spPr>
          <a:xfrm>
            <a:off x="762000" y="1828800"/>
            <a:ext cx="7696200" cy="4495800"/>
          </a:xfrm>
          <a:ln>
            <a:solidFill>
              <a:schemeClr val="tx1"/>
            </a:solidFill>
          </a:ln>
        </p:spPr>
        <p:txBody>
          <a:bodyPr>
            <a:normAutofit lnSpcReduction="10000"/>
          </a:bodyPr>
          <a:lstStyle/>
          <a:p>
            <a:pPr algn="l"/>
            <a:r>
              <a:rPr lang="en-US" sz="2400" dirty="0" smtClean="0">
                <a:solidFill>
                  <a:schemeClr val="tx1"/>
                </a:solidFill>
              </a:rPr>
              <a:t>The following slides show that results can differ when there are two ways to measure the same thing—whether it is how  many books children borrow from the library or how well they perform in reading.</a:t>
            </a:r>
          </a:p>
          <a:p>
            <a:pPr algn="l">
              <a:lnSpc>
                <a:spcPts val="500"/>
              </a:lnSpc>
            </a:pPr>
            <a:endParaRPr lang="en-US" sz="2200" dirty="0" smtClean="0">
              <a:solidFill>
                <a:schemeClr val="tx1"/>
              </a:solidFill>
            </a:endParaRPr>
          </a:p>
          <a:p>
            <a:pPr algn="l"/>
            <a:r>
              <a:rPr lang="en-US" sz="2400" dirty="0" smtClean="0">
                <a:solidFill>
                  <a:schemeClr val="tx1"/>
                </a:solidFill>
              </a:rPr>
              <a:t>When this happens, questions need to be asked about which measure provides more accurate data, which observations are truer to reality and which tests are more reliable.</a:t>
            </a:r>
          </a:p>
          <a:p>
            <a:pPr algn="l">
              <a:lnSpc>
                <a:spcPts val="500"/>
              </a:lnSpc>
            </a:pPr>
            <a:endParaRPr lang="en-US" sz="2400" dirty="0" smtClean="0">
              <a:solidFill>
                <a:schemeClr val="tx1"/>
              </a:solidFill>
            </a:endParaRPr>
          </a:p>
          <a:p>
            <a:pPr algn="l"/>
            <a:r>
              <a:rPr lang="en-US" sz="2400" dirty="0" smtClean="0">
                <a:solidFill>
                  <a:schemeClr val="tx1"/>
                </a:solidFill>
              </a:rPr>
              <a:t>The slides compare </a:t>
            </a:r>
            <a:r>
              <a:rPr lang="en-US" sz="2400" dirty="0" smtClean="0">
                <a:solidFill>
                  <a:schemeClr val="tx1"/>
                </a:solidFill>
              </a:rPr>
              <a:t>two ways to examine and quantify the same thing.  Ask yourself which approach is more credible and gives a better account.  In which results do you have greater confidence?</a:t>
            </a:r>
          </a:p>
          <a:p>
            <a:pPr algn="l"/>
            <a:endParaRPr lang="en-US" sz="2400" dirty="0"/>
          </a:p>
        </p:txBody>
      </p:sp>
      <p:sp>
        <p:nvSpPr>
          <p:cNvPr id="4" name="Slide Number Placeholder 3"/>
          <p:cNvSpPr>
            <a:spLocks noGrp="1"/>
          </p:cNvSpPr>
          <p:nvPr>
            <p:ph type="sldNum" sz="quarter" idx="12"/>
          </p:nvPr>
        </p:nvSpPr>
        <p:spPr/>
        <p:txBody>
          <a:bodyPr/>
          <a:lstStyle/>
          <a:p>
            <a:fld id="{E49B45B3-1923-4ABD-B645-94D0F3C1323A}" type="slidenum">
              <a:rPr lang="en-US" smtClean="0"/>
              <a:t>4</a:t>
            </a:fld>
            <a:endParaRPr lang="en-US" dirty="0"/>
          </a:p>
        </p:txBody>
      </p:sp>
    </p:spTree>
    <p:extLst>
      <p:ext uri="{BB962C8B-B14F-4D97-AF65-F5344CB8AC3E}">
        <p14:creationId xmlns:p14="http://schemas.microsoft.com/office/powerpoint/2010/main" val="2794981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Two Ways to Measure the Same Thing:</a:t>
            </a:r>
            <a:br>
              <a:rPr lang="en-US" sz="3200" dirty="0"/>
            </a:br>
            <a:r>
              <a:rPr lang="en-US" sz="3200" dirty="0"/>
              <a:t>Which Do You Think Is More </a:t>
            </a:r>
            <a:r>
              <a:rPr lang="en-US" sz="3200" u="sng" dirty="0"/>
              <a:t>Reliable</a:t>
            </a:r>
            <a:r>
              <a:rPr lang="en-US" sz="3200" dirty="0"/>
              <a:t>?</a:t>
            </a:r>
          </a:p>
        </p:txBody>
      </p:sp>
      <p:sp>
        <p:nvSpPr>
          <p:cNvPr id="3" name="Content Placeholder 2"/>
          <p:cNvSpPr>
            <a:spLocks noGrp="1"/>
          </p:cNvSpPr>
          <p:nvPr>
            <p:ph idx="1"/>
          </p:nvPr>
        </p:nvSpPr>
        <p:spPr>
          <a:xfrm>
            <a:off x="381000" y="1600200"/>
            <a:ext cx="8534400" cy="4525963"/>
          </a:xfrm>
          <a:ln>
            <a:solidFill>
              <a:schemeClr val="tx1"/>
            </a:solidFill>
          </a:ln>
        </p:spPr>
        <p:txBody>
          <a:bodyPr>
            <a:normAutofit/>
          </a:bodyPr>
          <a:lstStyle/>
          <a:p>
            <a:pPr marL="0" indent="0">
              <a:buNone/>
            </a:pPr>
            <a:r>
              <a:rPr lang="en-US" sz="2400" dirty="0" smtClean="0"/>
              <a:t>What if we wanted to know the average number of books 4</a:t>
            </a:r>
            <a:r>
              <a:rPr lang="en-US" sz="2400" baseline="30000" dirty="0" smtClean="0"/>
              <a:t>th</a:t>
            </a:r>
            <a:r>
              <a:rPr lang="en-US" sz="2400" dirty="0" smtClean="0"/>
              <a:t> graders took out of </a:t>
            </a:r>
            <a:r>
              <a:rPr lang="en-US" sz="2400" smtClean="0"/>
              <a:t>the Guggenheim school </a:t>
            </a:r>
            <a:r>
              <a:rPr lang="en-US" sz="2400" dirty="0" smtClean="0"/>
              <a:t>library from one year to the next. The chart gives us two ways to arrive at that number:</a:t>
            </a:r>
          </a:p>
          <a:p>
            <a:pPr marL="0" indent="0">
              <a:lnSpc>
                <a:spcPts val="500"/>
              </a:lnSpc>
              <a:buNone/>
            </a:pPr>
            <a:endParaRPr lang="en-US" sz="2400" dirty="0" smtClean="0"/>
          </a:p>
          <a:p>
            <a:r>
              <a:rPr lang="en-US" sz="2400" dirty="0" smtClean="0"/>
              <a:t>Ask students to remember the number of books they borrowed.</a:t>
            </a:r>
          </a:p>
          <a:p>
            <a:r>
              <a:rPr lang="en-US" sz="2400" dirty="0" smtClean="0"/>
              <a:t>Check the librarian’s computer which stores data when books are taken out.</a:t>
            </a:r>
          </a:p>
          <a:p>
            <a:pPr marL="0" indent="0">
              <a:lnSpc>
                <a:spcPts val="300"/>
              </a:lnSpc>
              <a:buNone/>
            </a:pPr>
            <a:endParaRPr lang="en-US" sz="2400" dirty="0" smtClean="0"/>
          </a:p>
          <a:p>
            <a:pPr marL="0" indent="0">
              <a:buNone/>
            </a:pPr>
            <a:r>
              <a:rPr lang="en-US" sz="2400" dirty="0" smtClean="0"/>
              <a:t>Which line is based on data in the computer?  Which gives a better picture of library activity from year to year—the smooth line or the up-and-down line?  Which would you have more faith in if you wanted to find out how much the library was used?</a:t>
            </a:r>
            <a:endParaRPr lang="en-US" sz="2400" dirty="0"/>
          </a:p>
        </p:txBody>
      </p:sp>
      <p:sp>
        <p:nvSpPr>
          <p:cNvPr id="7" name="Slide Number Placeholder 6"/>
          <p:cNvSpPr>
            <a:spLocks noGrp="1"/>
          </p:cNvSpPr>
          <p:nvPr>
            <p:ph type="sldNum" sz="quarter" idx="12"/>
          </p:nvPr>
        </p:nvSpPr>
        <p:spPr/>
        <p:txBody>
          <a:bodyPr/>
          <a:lstStyle/>
          <a:p>
            <a:fld id="{E49B45B3-1923-4ABD-B645-94D0F3C1323A}" type="slidenum">
              <a:rPr lang="en-US" smtClean="0"/>
              <a:t>5</a:t>
            </a:fld>
            <a:endParaRPr lang="en-US" dirty="0"/>
          </a:p>
        </p:txBody>
      </p:sp>
    </p:spTree>
    <p:extLst>
      <p:ext uri="{BB962C8B-B14F-4D97-AF65-F5344CB8AC3E}">
        <p14:creationId xmlns:p14="http://schemas.microsoft.com/office/powerpoint/2010/main" val="3666721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extLst>
              <p:ext uri="{D42A27DB-BD31-4B8C-83A1-F6EECF244321}">
                <p14:modId xmlns:p14="http://schemas.microsoft.com/office/powerpoint/2010/main" val="784141903"/>
              </p:ext>
            </p:extLst>
          </p:nvPr>
        </p:nvGraphicFramePr>
        <p:xfrm>
          <a:off x="238128" y="280988"/>
          <a:ext cx="8667751" cy="6296025"/>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E49B45B3-1923-4ABD-B645-94D0F3C1323A}" type="slidenum">
              <a:rPr lang="en-US" smtClean="0"/>
              <a:t>6</a:t>
            </a:fld>
            <a:endParaRPr lang="en-US" dirty="0"/>
          </a:p>
        </p:txBody>
      </p:sp>
    </p:spTree>
    <p:extLst>
      <p:ext uri="{BB962C8B-B14F-4D97-AF65-F5344CB8AC3E}">
        <p14:creationId xmlns:p14="http://schemas.microsoft.com/office/powerpoint/2010/main" val="1722599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dirty="0"/>
              <a:t>Two Ways to Measure </a:t>
            </a:r>
            <a:r>
              <a:rPr lang="en-US" sz="3200" dirty="0" smtClean="0"/>
              <a:t>Reading Proficiency:</a:t>
            </a:r>
            <a:r>
              <a:rPr lang="en-US" sz="3200" dirty="0"/>
              <a:t/>
            </a:r>
            <a:br>
              <a:rPr lang="en-US" sz="3200" dirty="0"/>
            </a:br>
            <a:r>
              <a:rPr lang="en-US" sz="3200" dirty="0"/>
              <a:t>Which Do You Think Is More </a:t>
            </a:r>
            <a:r>
              <a:rPr lang="en-US" sz="3200" u="sng" dirty="0"/>
              <a:t>Reliable</a:t>
            </a:r>
            <a:r>
              <a:rPr lang="en-US" sz="3200" dirty="0"/>
              <a:t>?</a:t>
            </a:r>
          </a:p>
        </p:txBody>
      </p:sp>
      <p:sp>
        <p:nvSpPr>
          <p:cNvPr id="3" name="Content Placeholder 2"/>
          <p:cNvSpPr>
            <a:spLocks noGrp="1"/>
          </p:cNvSpPr>
          <p:nvPr>
            <p:ph idx="1"/>
          </p:nvPr>
        </p:nvSpPr>
        <p:spPr>
          <a:xfrm>
            <a:off x="152400" y="1600200"/>
            <a:ext cx="8839200" cy="4572000"/>
          </a:xfrm>
          <a:ln>
            <a:solidFill>
              <a:schemeClr val="tx1"/>
            </a:solidFill>
          </a:ln>
        </p:spPr>
        <p:txBody>
          <a:bodyPr>
            <a:noAutofit/>
          </a:bodyPr>
          <a:lstStyle/>
          <a:p>
            <a:pPr marL="0" indent="0">
              <a:buNone/>
            </a:pPr>
            <a:endParaRPr lang="en-US" sz="800" dirty="0" smtClean="0"/>
          </a:p>
          <a:p>
            <a:pPr marL="0" indent="0">
              <a:buNone/>
            </a:pPr>
            <a:r>
              <a:rPr lang="en-US" sz="1700" dirty="0" smtClean="0"/>
              <a:t>Now we want to know about reading achievement and growth.  The New York State ELA Test and the National Assessment of Educational Progress (NAEP) are two measures of proficiency in that area.  The  next chart shows how </a:t>
            </a:r>
            <a:r>
              <a:rPr lang="en-US" sz="1700" u="sng" dirty="0" smtClean="0"/>
              <a:t>New York State’s </a:t>
            </a:r>
            <a:r>
              <a:rPr lang="en-US" sz="1700" dirty="0" smtClean="0"/>
              <a:t>4</a:t>
            </a:r>
            <a:r>
              <a:rPr lang="en-US" sz="1700" baseline="30000" dirty="0" smtClean="0"/>
              <a:t>th</a:t>
            </a:r>
            <a:r>
              <a:rPr lang="en-US" sz="1700" dirty="0" smtClean="0"/>
              <a:t> graders performed on the ELA (N=186,000) compared to NAEP, which is given to samples of children across the state every two years  (N=4,200). </a:t>
            </a:r>
          </a:p>
          <a:p>
            <a:pPr marL="0" indent="0">
              <a:lnSpc>
                <a:spcPts val="800"/>
              </a:lnSpc>
              <a:buNone/>
            </a:pPr>
            <a:endParaRPr lang="en-US" sz="1700" dirty="0"/>
          </a:p>
          <a:p>
            <a:pPr marL="0" indent="0">
              <a:buNone/>
            </a:pPr>
            <a:r>
              <a:rPr lang="en-US" sz="1700" dirty="0" smtClean="0"/>
              <a:t>Clearly, NAEP results hold steady going back to 2003.  The ELA results exhibit great fluctuation from one occasion to the next. Physical attributes,  learning </a:t>
            </a:r>
            <a:r>
              <a:rPr lang="en-US" sz="1700" dirty="0" smtClean="0"/>
              <a:t>abilities </a:t>
            </a:r>
            <a:r>
              <a:rPr lang="en-US" sz="1700" dirty="0" smtClean="0"/>
              <a:t>and averages do not usually shift so sharply from one year to another</a:t>
            </a:r>
            <a:r>
              <a:rPr lang="en-US" sz="1700" dirty="0"/>
              <a:t>. </a:t>
            </a:r>
            <a:r>
              <a:rPr lang="en-US" sz="1700" dirty="0" smtClean="0"/>
              <a:t> Which set of results </a:t>
            </a:r>
            <a:r>
              <a:rPr lang="en-US" sz="1700" dirty="0"/>
              <a:t>do you trust more?  Why?</a:t>
            </a:r>
          </a:p>
          <a:p>
            <a:pPr marL="0" indent="0">
              <a:lnSpc>
                <a:spcPts val="800"/>
              </a:lnSpc>
              <a:buNone/>
            </a:pPr>
            <a:endParaRPr lang="en-US" sz="1700" dirty="0"/>
          </a:p>
          <a:p>
            <a:pPr marL="0" indent="0">
              <a:buNone/>
            </a:pPr>
            <a:r>
              <a:rPr lang="en-US" sz="1700" dirty="0" smtClean="0"/>
              <a:t>The chart supports three points:  1- The NYS </a:t>
            </a:r>
            <a:r>
              <a:rPr lang="en-US" sz="1700" dirty="0"/>
              <a:t>t</a:t>
            </a:r>
            <a:r>
              <a:rPr lang="en-US" sz="1700" dirty="0" smtClean="0"/>
              <a:t>ests have been unreliable.  Little </a:t>
            </a:r>
            <a:r>
              <a:rPr lang="en-US" sz="1700" dirty="0"/>
              <a:t>confidence can </a:t>
            </a:r>
            <a:r>
              <a:rPr lang="en-US" sz="1700" dirty="0" smtClean="0"/>
              <a:t>be placed </a:t>
            </a:r>
            <a:r>
              <a:rPr lang="en-US" sz="1700" dirty="0"/>
              <a:t>in </a:t>
            </a:r>
            <a:r>
              <a:rPr lang="en-US" sz="1700" dirty="0" smtClean="0"/>
              <a:t>the results.  2- The lack of reliability applies to the most recent years when testing aligned to the Common Core was implemented.  Yet the State Education Department insisted the 2013 results were a baseline against which to judge whether students met the Common Core Standards.  </a:t>
            </a:r>
            <a:r>
              <a:rPr lang="en-US" sz="1700" dirty="0"/>
              <a:t>3</a:t>
            </a:r>
            <a:r>
              <a:rPr lang="en-US" sz="1700" dirty="0" smtClean="0"/>
              <a:t>- Critics of the State Testing Program have found it deeply disturbing, because </a:t>
            </a:r>
            <a:r>
              <a:rPr lang="en-US" sz="1700" b="1" u="sng" dirty="0" smtClean="0"/>
              <a:t>without reliability test scores have no validity</a:t>
            </a:r>
            <a:r>
              <a:rPr lang="en-US" sz="1700" b="1" dirty="0" smtClean="0"/>
              <a:t>.  </a:t>
            </a:r>
            <a:r>
              <a:rPr lang="en-US" sz="1700" dirty="0" smtClean="0"/>
              <a:t>High-stakes decisions about the status and growth of students, teachers and schools based on </a:t>
            </a:r>
            <a:r>
              <a:rPr lang="en-US" sz="1700" dirty="0" smtClean="0"/>
              <a:t>unreliable exams will </a:t>
            </a:r>
            <a:r>
              <a:rPr lang="en-US" sz="1700" dirty="0" smtClean="0"/>
              <a:t>be unsound.</a:t>
            </a:r>
            <a:endParaRPr lang="en-US" sz="1700" dirty="0"/>
          </a:p>
        </p:txBody>
      </p:sp>
      <p:sp>
        <p:nvSpPr>
          <p:cNvPr id="7" name="Slide Number Placeholder 6"/>
          <p:cNvSpPr>
            <a:spLocks noGrp="1"/>
          </p:cNvSpPr>
          <p:nvPr>
            <p:ph type="sldNum" sz="quarter" idx="12"/>
          </p:nvPr>
        </p:nvSpPr>
        <p:spPr/>
        <p:txBody>
          <a:bodyPr/>
          <a:lstStyle/>
          <a:p>
            <a:fld id="{E49B45B3-1923-4ABD-B645-94D0F3C1323A}" type="slidenum">
              <a:rPr lang="en-US" smtClean="0"/>
              <a:t>7</a:t>
            </a:fld>
            <a:endParaRPr lang="en-US" dirty="0"/>
          </a:p>
        </p:txBody>
      </p:sp>
      <p:sp>
        <p:nvSpPr>
          <p:cNvPr id="5" name="Footer Placeholder 4"/>
          <p:cNvSpPr>
            <a:spLocks noGrp="1"/>
          </p:cNvSpPr>
          <p:nvPr>
            <p:ph type="ftr" sz="quarter" idx="11"/>
          </p:nvPr>
        </p:nvSpPr>
        <p:spPr/>
        <p:txBody>
          <a:bodyPr/>
          <a:lstStyle/>
          <a:p>
            <a:r>
              <a:rPr lang="en-US" dirty="0" smtClean="0"/>
              <a:t>Fred Smith </a:t>
            </a:r>
            <a:endParaRPr lang="en-US" dirty="0"/>
          </a:p>
        </p:txBody>
      </p:sp>
      <p:sp>
        <p:nvSpPr>
          <p:cNvPr id="6" name="Date Placeholder 5"/>
          <p:cNvSpPr>
            <a:spLocks noGrp="1"/>
          </p:cNvSpPr>
          <p:nvPr>
            <p:ph type="dt" sz="half" idx="10"/>
          </p:nvPr>
        </p:nvSpPr>
        <p:spPr/>
        <p:txBody>
          <a:bodyPr/>
          <a:lstStyle/>
          <a:p>
            <a:r>
              <a:rPr lang="en-US" dirty="0" smtClean="0"/>
              <a:t>12/14/2015</a:t>
            </a:r>
            <a:endParaRPr lang="en-US" dirty="0"/>
          </a:p>
        </p:txBody>
      </p:sp>
    </p:spTree>
    <p:extLst>
      <p:ext uri="{BB962C8B-B14F-4D97-AF65-F5344CB8AC3E}">
        <p14:creationId xmlns:p14="http://schemas.microsoft.com/office/powerpoint/2010/main" val="375355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49B45B3-1923-4ABD-B645-94D0F3C1323A}" type="slidenum">
              <a:rPr lang="en-US" smtClean="0"/>
              <a:pPr/>
              <a:t>8</a:t>
            </a:fld>
            <a:endParaRPr lang="en-US" dirty="0"/>
          </a:p>
        </p:txBody>
      </p:sp>
      <p:graphicFrame>
        <p:nvGraphicFramePr>
          <p:cNvPr id="3" name="Chart 2"/>
          <p:cNvGraphicFramePr>
            <a:graphicFrameLocks noGrp="1"/>
          </p:cNvGraphicFramePr>
          <p:nvPr/>
        </p:nvGraphicFramePr>
        <p:xfrm>
          <a:off x="238125" y="280987"/>
          <a:ext cx="8667750" cy="6296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7586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9B45B3-1923-4ABD-B645-94D0F3C1323A}" type="slidenum">
              <a:rPr lang="en-US" smtClean="0"/>
              <a:t>9</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56853317"/>
              </p:ext>
            </p:extLst>
          </p:nvPr>
        </p:nvGraphicFramePr>
        <p:xfrm>
          <a:off x="457200" y="228600"/>
          <a:ext cx="8382000" cy="609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2931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2452</TotalTime>
  <Words>1626</Words>
  <Application>Microsoft Office PowerPoint</Application>
  <PresentationFormat>On-screen Show (4:3)</PresentationFormat>
  <Paragraphs>155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Two Ways to Measure the Same Thing: Which Do You Think Is More Reliable?</vt:lpstr>
      <vt:lpstr>Two Ways to Measure the Same Thing: Which Do You Think Is More Reliable?</vt:lpstr>
      <vt:lpstr>PowerPoint Presentation</vt:lpstr>
      <vt:lpstr>Two Ways to Measure Reading Proficiency: Which Do You Think Is More Reliable?</vt:lpstr>
      <vt:lpstr>PowerPoint Presentation</vt:lpstr>
      <vt:lpstr>PowerPoint Presentation</vt:lpstr>
      <vt:lpstr>The Normal Distribution aka The Bell-Shaped Curve</vt:lpstr>
      <vt:lpstr>PowerPoint Presentation</vt:lpstr>
      <vt:lpstr>PowerPoint Presentation</vt:lpstr>
      <vt:lpstr>PowerPoint Presentation</vt:lpstr>
      <vt:lpstr>PowerPoint Presentation</vt:lpstr>
    </vt:vector>
  </TitlesOfParts>
  <Company>Dell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 Smith</dc:creator>
  <cp:lastModifiedBy>Fred Smith</cp:lastModifiedBy>
  <cp:revision>130</cp:revision>
  <cp:lastPrinted>2015-12-12T21:54:08Z</cp:lastPrinted>
  <dcterms:created xsi:type="dcterms:W3CDTF">2014-01-03T06:11:30Z</dcterms:created>
  <dcterms:modified xsi:type="dcterms:W3CDTF">2015-12-15T01:29:38Z</dcterms:modified>
</cp:coreProperties>
</file>